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10" r:id="rId2"/>
    <p:sldId id="257" r:id="rId3"/>
    <p:sldId id="261" r:id="rId4"/>
    <p:sldId id="274" r:id="rId5"/>
    <p:sldId id="295" r:id="rId6"/>
    <p:sldId id="296" r:id="rId7"/>
    <p:sldId id="285" r:id="rId8"/>
    <p:sldId id="258" r:id="rId9"/>
    <p:sldId id="298" r:id="rId10"/>
    <p:sldId id="314" r:id="rId11"/>
    <p:sldId id="281" r:id="rId12"/>
    <p:sldId id="312" r:id="rId13"/>
    <p:sldId id="311" r:id="rId14"/>
    <p:sldId id="313" r:id="rId15"/>
    <p:sldId id="287" r:id="rId16"/>
    <p:sldId id="316" r:id="rId17"/>
    <p:sldId id="299" r:id="rId18"/>
    <p:sldId id="286" r:id="rId19"/>
    <p:sldId id="306" r:id="rId20"/>
    <p:sldId id="307" r:id="rId21"/>
    <p:sldId id="308" r:id="rId22"/>
    <p:sldId id="309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20B0600000101010101" charset="0"/>
      <p:regular r:id="rId28"/>
      <p:bold r:id="rId29"/>
    </p:embeddedFont>
    <p:embeddedFont>
      <p:font typeface="Montserrat Light" panose="020B0600000101010101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96D4C40-14C6-4CB0-AB02-04558E9D970A}">
          <p14:sldIdLst>
            <p14:sldId id="310"/>
            <p14:sldId id="257"/>
            <p14:sldId id="261"/>
            <p14:sldId id="274"/>
            <p14:sldId id="295"/>
            <p14:sldId id="296"/>
            <p14:sldId id="285"/>
            <p14:sldId id="258"/>
            <p14:sldId id="298"/>
            <p14:sldId id="314"/>
            <p14:sldId id="281"/>
            <p14:sldId id="312"/>
            <p14:sldId id="311"/>
            <p14:sldId id="313"/>
            <p14:sldId id="287"/>
            <p14:sldId id="316"/>
            <p14:sldId id="299"/>
          </p14:sldIdLst>
        </p14:section>
        <p14:section name="11" id="{2CB3FCBC-FBFF-48CA-BEA9-9F9B9C4B42C1}">
          <p14:sldIdLst>
            <p14:sldId id="286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FFA937"/>
    <a:srgbClr val="FFFEE6"/>
    <a:srgbClr val="FFDF79"/>
    <a:srgbClr val="626463"/>
    <a:srgbClr val="FFE593"/>
    <a:srgbClr val="FFE79B"/>
    <a:srgbClr val="FFDC6D"/>
    <a:srgbClr val="FFD243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5214" autoAdjust="0"/>
  </p:normalViewPr>
  <p:slideViewPr>
    <p:cSldViewPr>
      <p:cViewPr varScale="1">
        <p:scale>
          <a:sx n="66" d="100"/>
          <a:sy n="66" d="100"/>
        </p:scale>
        <p:origin x="24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6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B2-40C8-A387-640CDF4BEEB0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B2-40C8-A387-640CDF4BEEB0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B2-40C8-A387-640CDF4BEEB0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FB2-40C8-A387-640CDF4BEEB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42%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B2-40C8-A387-640CDF4BEEB0}"/>
                </c:ext>
              </c:extLst>
            </c:dLbl>
            <c:dLbl>
              <c:idx val="1"/>
              <c:layout>
                <c:manualLayout>
                  <c:x val="9.5098453889054482E-2"/>
                  <c:y val="-0.18198354174273923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25%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B2-40C8-A387-640CDF4BEEB0}"/>
                </c:ext>
              </c:extLst>
            </c:dLbl>
            <c:dLbl>
              <c:idx val="2"/>
              <c:layout>
                <c:manualLayout>
                  <c:x val="0.1337347888349518"/>
                  <c:y val="2.8016854331889923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18%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B2-40C8-A387-640CDF4BEEB0}"/>
                </c:ext>
              </c:extLst>
            </c:dLbl>
            <c:dLbl>
              <c:idx val="3"/>
              <c:layout>
                <c:manualLayout>
                  <c:x val="9.4743322665986701E-2"/>
                  <c:y val="0.19995068057015214"/>
                </c:manualLayout>
              </c:layout>
              <c:tx>
                <c:rich>
                  <a:bodyPr/>
                  <a:lstStyle/>
                  <a:p>
                    <a:r>
                      <a:rPr lang="en-US" altLang="ko-KR"/>
                      <a:t>15%</a:t>
                    </a:r>
                    <a:endParaRPr lang="en-US" altLang="ko-KR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B2-40C8-A387-640CDF4BEE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전시 정보 부족</c:v>
                </c:pt>
                <c:pt idx="1">
                  <c:v>미술관 거리</c:v>
                </c:pt>
                <c:pt idx="2">
                  <c:v>관람 비용</c:v>
                </c:pt>
                <c:pt idx="3">
                  <c:v>제한된 관람 기간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</c:v>
                </c:pt>
                <c:pt idx="1">
                  <c:v>38</c:v>
                </c:pt>
                <c:pt idx="2">
                  <c:v>25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FB2-40C8-A387-640CDF4BE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333027025545138"/>
          <c:y val="9.2262329450535974E-2"/>
          <c:w val="0.37340494123017232"/>
          <c:h val="0.815475341098928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EBC-42A7-8493-F97A127E5FE8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EBC-42A7-8493-F97A127E5FE8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EBC-42A7-8493-F97A127E5FE8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EBC-42A7-8493-F97A127E5FE8}"/>
              </c:ext>
            </c:extLst>
          </c:dPt>
          <c:dLbls>
            <c:dLbl>
              <c:idx val="1"/>
              <c:layout>
                <c:manualLayout>
                  <c:x val="6.3386397352504856E-2"/>
                  <c:y val="-0.1613117015094783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BC-42A7-8493-F97A127E5FE8}"/>
                </c:ext>
              </c:extLst>
            </c:dLbl>
            <c:dLbl>
              <c:idx val="2"/>
              <c:layout>
                <c:manualLayout>
                  <c:x val="0.15589832455930258"/>
                  <c:y val="6.0725239832180476E-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BC-42A7-8493-F97A127E5F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작품홍보에 대한 어려움</c:v>
                </c:pt>
                <c:pt idx="1">
                  <c:v>예술계 인맥 부족</c:v>
                </c:pt>
                <c:pt idx="2">
                  <c:v>경력 및 학벌에 대한 장벽</c:v>
                </c:pt>
                <c:pt idx="3">
                  <c:v>대관비용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73.3</c:v>
                </c:pt>
                <c:pt idx="1">
                  <c:v>36.700000000000003</c:v>
                </c:pt>
                <c:pt idx="2">
                  <c:v>33.299999999999997</c:v>
                </c:pt>
                <c:pt idx="3">
                  <c:v>26.7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EBC-42A7-8493-F97A127E5FE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522733427570027"/>
          <c:y val="0.16916707786948437"/>
          <c:w val="0.41483239187492865"/>
          <c:h val="0.682313965645680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microsoft.com/office/2007/relationships/hdphoto" Target="../media/hdphoto2.wdp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6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sv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4.png"/><Relationship Id="rId18" Type="http://schemas.openxmlformats.org/officeDocument/2006/relationships/image" Target="../media/image97.svg"/><Relationship Id="rId3" Type="http://schemas.microsoft.com/office/2007/relationships/hdphoto" Target="../media/hdphoto2.wdp"/><Relationship Id="rId7" Type="http://schemas.openxmlformats.org/officeDocument/2006/relationships/image" Target="../media/image90.png"/><Relationship Id="rId12" Type="http://schemas.openxmlformats.org/officeDocument/2006/relationships/image" Target="../media/image87.svg"/><Relationship Id="rId17" Type="http://schemas.openxmlformats.org/officeDocument/2006/relationships/image" Target="../media/image96.png"/><Relationship Id="rId2" Type="http://schemas.openxmlformats.org/officeDocument/2006/relationships/image" Target="../media/image76.png"/><Relationship Id="rId16" Type="http://schemas.openxmlformats.org/officeDocument/2006/relationships/image" Target="../media/image89.svg"/><Relationship Id="rId20" Type="http://schemas.openxmlformats.org/officeDocument/2006/relationships/image" Target="../media/image9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88.png"/><Relationship Id="rId10" Type="http://schemas.openxmlformats.org/officeDocument/2006/relationships/image" Target="../media/image93.svg"/><Relationship Id="rId19" Type="http://schemas.openxmlformats.org/officeDocument/2006/relationships/image" Target="../media/image98.png"/><Relationship Id="rId4" Type="http://schemas.openxmlformats.org/officeDocument/2006/relationships/image" Target="../media/image81.png"/><Relationship Id="rId9" Type="http://schemas.openxmlformats.org/officeDocument/2006/relationships/image" Target="../media/image92.png"/><Relationship Id="rId14" Type="http://schemas.openxmlformats.org/officeDocument/2006/relationships/image" Target="../media/image9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microsoft.com/office/2007/relationships/hdphoto" Target="../media/hdphoto2.wdp"/><Relationship Id="rId7" Type="http://schemas.openxmlformats.org/officeDocument/2006/relationships/image" Target="../media/image86.png"/><Relationship Id="rId12" Type="http://schemas.openxmlformats.org/officeDocument/2006/relationships/image" Target="../media/image10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00.png"/><Relationship Id="rId5" Type="http://schemas.openxmlformats.org/officeDocument/2006/relationships/image" Target="../media/image82.png"/><Relationship Id="rId10" Type="http://schemas.openxmlformats.org/officeDocument/2006/relationships/image" Target="../media/image89.svg"/><Relationship Id="rId4" Type="http://schemas.openxmlformats.org/officeDocument/2006/relationships/image" Target="../media/image81.pn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4.png"/><Relationship Id="rId18" Type="http://schemas.openxmlformats.org/officeDocument/2006/relationships/image" Target="../media/image97.svg"/><Relationship Id="rId3" Type="http://schemas.microsoft.com/office/2007/relationships/hdphoto" Target="../media/hdphoto2.wdp"/><Relationship Id="rId21" Type="http://schemas.openxmlformats.org/officeDocument/2006/relationships/image" Target="../media/image77.png"/><Relationship Id="rId7" Type="http://schemas.openxmlformats.org/officeDocument/2006/relationships/image" Target="../media/image90.png"/><Relationship Id="rId12" Type="http://schemas.openxmlformats.org/officeDocument/2006/relationships/image" Target="../media/image87.svg"/><Relationship Id="rId17" Type="http://schemas.openxmlformats.org/officeDocument/2006/relationships/image" Target="../media/image96.png"/><Relationship Id="rId2" Type="http://schemas.openxmlformats.org/officeDocument/2006/relationships/image" Target="../media/image76.png"/><Relationship Id="rId16" Type="http://schemas.openxmlformats.org/officeDocument/2006/relationships/image" Target="../media/image89.svg"/><Relationship Id="rId20" Type="http://schemas.openxmlformats.org/officeDocument/2006/relationships/image" Target="../media/image9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88.png"/><Relationship Id="rId10" Type="http://schemas.openxmlformats.org/officeDocument/2006/relationships/image" Target="../media/image93.svg"/><Relationship Id="rId19" Type="http://schemas.openxmlformats.org/officeDocument/2006/relationships/image" Target="../media/image98.png"/><Relationship Id="rId4" Type="http://schemas.openxmlformats.org/officeDocument/2006/relationships/image" Target="../media/image81.png"/><Relationship Id="rId9" Type="http://schemas.openxmlformats.org/officeDocument/2006/relationships/image" Target="../media/image92.png"/><Relationship Id="rId14" Type="http://schemas.openxmlformats.org/officeDocument/2006/relationships/image" Target="../media/image95.svg"/><Relationship Id="rId22" Type="http://schemas.openxmlformats.org/officeDocument/2006/relationships/image" Target="../media/image7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0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4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3.png"/><Relationship Id="rId5" Type="http://schemas.openxmlformats.org/officeDocument/2006/relationships/image" Target="../media/image4.png"/><Relationship Id="rId4" Type="http://schemas.openxmlformats.org/officeDocument/2006/relationships/image" Target="../media/image6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6.png"/><Relationship Id="rId5" Type="http://schemas.openxmlformats.org/officeDocument/2006/relationships/image" Target="../media/image104.jpg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7.png"/><Relationship Id="rId5" Type="http://schemas.openxmlformats.org/officeDocument/2006/relationships/image" Target="../media/image104.jp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8.png"/><Relationship Id="rId5" Type="http://schemas.openxmlformats.org/officeDocument/2006/relationships/image" Target="../media/image104.jp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09.png"/><Relationship Id="rId5" Type="http://schemas.openxmlformats.org/officeDocument/2006/relationships/image" Target="../media/image104.jp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jpe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svg"/><Relationship Id="rId3" Type="http://schemas.openxmlformats.org/officeDocument/2006/relationships/image" Target="../media/image17.pn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jpg"/><Relationship Id="rId25" Type="http://schemas.openxmlformats.org/officeDocument/2006/relationships/image" Target="../media/image38.png"/><Relationship Id="rId2" Type="http://schemas.openxmlformats.org/officeDocument/2006/relationships/image" Target="../media/image1.jp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svg"/><Relationship Id="rId5" Type="http://schemas.openxmlformats.org/officeDocument/2006/relationships/image" Target="../media/image18.jpeg"/><Relationship Id="rId15" Type="http://schemas.openxmlformats.org/officeDocument/2006/relationships/image" Target="../media/image28.svg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microsoft.com/office/2007/relationships/hdphoto" Target="../media/hdphoto1.wdp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image" Target="../media/image1.jpg"/><Relationship Id="rId16" Type="http://schemas.openxmlformats.org/officeDocument/2006/relationships/image" Target="../media/image56.sv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19" Type="http://schemas.openxmlformats.org/officeDocument/2006/relationships/image" Target="../media/image59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-0499_Lino_Rise_Media_-_Mark_Dawson_Press_The_Lounge_Button-[AudioTrimmer.com] (1)">
            <a:hlinkClick r:id="" action="ppaction://media"/>
            <a:extLst>
              <a:ext uri="{FF2B5EF4-FFF2-40B4-BE49-F238E27FC236}">
                <a16:creationId xmlns:a16="http://schemas.microsoft.com/office/drawing/2014/main" id="{EB12DFBE-F03B-4D1E-A336-296ACFD08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91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801600" y="9418860"/>
            <a:ext cx="487363" cy="487363"/>
          </a:xfrm>
          <a:prstGeom prst="rect">
            <a:avLst/>
          </a:prstGeom>
        </p:spPr>
      </p:pic>
      <p:pic>
        <p:nvPicPr>
          <p:cNvPr id="5" name="2-0499_Lino_Rise_Media_-_Mark_Dawson_Press_The_Lounge_Button-[AudioTrimmer.com]">
            <a:hlinkClick r:id="" action="ppaction://media"/>
            <a:extLst>
              <a:ext uri="{FF2B5EF4-FFF2-40B4-BE49-F238E27FC236}">
                <a16:creationId xmlns:a16="http://schemas.microsoft.com/office/drawing/2014/main" id="{C69C633E-B762-4922-85F7-8434DAFE6E9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30" out="3000"/>
                  <p14:bmkLst>
                    <p14:bmk name="책갈피 1" time="0"/>
                  </p14:bmkLst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6494" y="9369219"/>
            <a:ext cx="487363" cy="487363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4953000" y="0"/>
            <a:ext cx="8686800" cy="10287000"/>
          </a:xfrm>
          <a:prstGeom prst="rect">
            <a:avLst/>
          </a:prstGeom>
          <a:solidFill>
            <a:srgbClr val="252827"/>
          </a:solidFill>
        </p:spPr>
      </p:sp>
      <p:sp>
        <p:nvSpPr>
          <p:cNvPr id="3" name="TextBox 3"/>
          <p:cNvSpPr txBox="1"/>
          <p:nvPr/>
        </p:nvSpPr>
        <p:spPr>
          <a:xfrm>
            <a:off x="5973237" y="646852"/>
            <a:ext cx="6649950" cy="56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2400" dirty="0">
                <a:solidFill>
                  <a:srgbClr val="FFFEE6"/>
                </a:solidFill>
                <a:latin typeface="Montserrat"/>
              </a:rPr>
              <a:t>Gachon University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67884" y="8030412"/>
            <a:ext cx="4752225" cy="401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dirty="0">
                <a:solidFill>
                  <a:srgbClr val="FFFEE6"/>
                </a:solidFill>
                <a:latin typeface="Montserrat"/>
              </a:rPr>
              <a:t>유현지    박병기    </a:t>
            </a:r>
            <a:r>
              <a:rPr lang="ko-KR" altLang="en-US" sz="2000" b="0" dirty="0" err="1">
                <a:solidFill>
                  <a:srgbClr val="FFFEE6"/>
                </a:solidFill>
                <a:latin typeface="Montserrat"/>
              </a:rPr>
              <a:t>위현승</a:t>
            </a:r>
            <a:endParaRPr lang="en-US" sz="2000" b="0" dirty="0">
              <a:solidFill>
                <a:srgbClr val="FFFEE6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37638" y="4264251"/>
            <a:ext cx="13812719" cy="1084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 b="1" spc="544" dirty="0">
                <a:solidFill>
                  <a:schemeClr val="accent6">
                    <a:lumMod val="75000"/>
                  </a:schemeClr>
                </a:solidFill>
                <a:latin typeface="Montserrat"/>
              </a:rPr>
              <a:t>P</a:t>
            </a:r>
            <a:r>
              <a:rPr lang="en-US" sz="8000" b="1" spc="544" dirty="0">
                <a:solidFill>
                  <a:srgbClr val="F8CF2C"/>
                </a:solidFill>
                <a:latin typeface="Montserrat"/>
              </a:rPr>
              <a:t>ROGRAMMING </a:t>
            </a:r>
            <a:r>
              <a:rPr lang="en-US" sz="8000" b="1" spc="544" dirty="0">
                <a:solidFill>
                  <a:schemeClr val="accent6">
                    <a:lumMod val="75000"/>
                  </a:schemeClr>
                </a:solidFill>
                <a:latin typeface="Montserrat"/>
              </a:rPr>
              <a:t>IS A</a:t>
            </a:r>
            <a:r>
              <a:rPr lang="en-US" sz="8000" b="1" spc="544" dirty="0">
                <a:solidFill>
                  <a:srgbClr val="F8CF2C"/>
                </a:solidFill>
                <a:latin typeface="Montserrat"/>
              </a:rPr>
              <a:t>RT</a:t>
            </a:r>
          </a:p>
        </p:txBody>
      </p:sp>
      <p:sp>
        <p:nvSpPr>
          <p:cNvPr id="7" name="AutoShape 7"/>
          <p:cNvSpPr/>
          <p:nvPr/>
        </p:nvSpPr>
        <p:spPr>
          <a:xfrm>
            <a:off x="7265310" y="6583989"/>
            <a:ext cx="3757380" cy="104898"/>
          </a:xfrm>
          <a:prstGeom prst="rect">
            <a:avLst/>
          </a:prstGeom>
          <a:solidFill>
            <a:srgbClr val="FFFEE6"/>
          </a:solidFill>
        </p:spPr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6CB47-A31B-4CBF-AC37-8C34F7BE91EE}"/>
              </a:ext>
            </a:extLst>
          </p:cNvPr>
          <p:cNvGrpSpPr/>
          <p:nvPr/>
        </p:nvGrpSpPr>
        <p:grpSpPr>
          <a:xfrm>
            <a:off x="5683857" y="2803653"/>
            <a:ext cx="6920280" cy="3077194"/>
            <a:chOff x="5683857" y="2803653"/>
            <a:chExt cx="6920280" cy="307719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56A81D79-8DC8-4B06-BAA7-19B02F5741D8}"/>
                </a:ext>
              </a:extLst>
            </p:cNvPr>
            <p:cNvSpPr txBox="1"/>
            <p:nvPr/>
          </p:nvSpPr>
          <p:spPr>
            <a:xfrm>
              <a:off x="5683857" y="2803653"/>
              <a:ext cx="6920280" cy="9625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320"/>
                </a:lnSpc>
              </a:pPr>
              <a:r>
                <a:rPr lang="en-US" sz="6600" b="1" spc="544" dirty="0">
                  <a:solidFill>
                    <a:srgbClr val="F8CF2C"/>
                  </a:solidFill>
                  <a:latin typeface="Montserrat"/>
                </a:rPr>
                <a:t>TEAM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EBC123D6-99D3-4164-878A-ACA222220E03}"/>
                </a:ext>
              </a:extLst>
            </p:cNvPr>
            <p:cNvSpPr txBox="1"/>
            <p:nvPr/>
          </p:nvSpPr>
          <p:spPr>
            <a:xfrm>
              <a:off x="5683857" y="4796448"/>
              <a:ext cx="6920280" cy="10843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320"/>
                </a:lnSpc>
              </a:pPr>
              <a:r>
                <a:rPr lang="en-US" sz="11500" b="1" spc="544" dirty="0">
                  <a:solidFill>
                    <a:schemeClr val="accent6">
                      <a:lumMod val="75000"/>
                    </a:schemeClr>
                  </a:solidFill>
                  <a:latin typeface="Montserrat"/>
                </a:rPr>
                <a:t>P</a:t>
              </a:r>
              <a:r>
                <a:rPr lang="en-US" sz="7200" b="1" spc="544" dirty="0">
                  <a:solidFill>
                    <a:schemeClr val="accent6">
                      <a:lumMod val="75000"/>
                    </a:schemeClr>
                  </a:solidFill>
                  <a:latin typeface="Montserrat"/>
                </a:rPr>
                <a:t>.</a:t>
              </a:r>
              <a:r>
                <a:rPr lang="en-US" sz="11500" b="1" spc="544" dirty="0">
                  <a:solidFill>
                    <a:schemeClr val="accent6">
                      <a:lumMod val="75000"/>
                    </a:schemeClr>
                  </a:solidFill>
                  <a:latin typeface="Montserrat"/>
                </a:rPr>
                <a:t>IS</a:t>
              </a:r>
              <a:r>
                <a:rPr lang="en-US" sz="7200" b="1" spc="544" dirty="0">
                  <a:solidFill>
                    <a:schemeClr val="accent6">
                      <a:lumMod val="75000"/>
                    </a:schemeClr>
                  </a:solidFill>
                  <a:latin typeface="Montserrat"/>
                </a:rPr>
                <a:t>.</a:t>
              </a:r>
              <a:r>
                <a:rPr lang="en-US" sz="11500" b="1" spc="544" dirty="0">
                  <a:solidFill>
                    <a:schemeClr val="accent6">
                      <a:lumMod val="75000"/>
                    </a:schemeClr>
                  </a:solidFill>
                  <a:latin typeface="Montserrat"/>
                </a:rPr>
                <a:t>A</a:t>
              </a:r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17B18CC8-16E5-44CE-9546-6C68980FD878}"/>
              </a:ext>
            </a:extLst>
          </p:cNvPr>
          <p:cNvSpPr txBox="1"/>
          <p:nvPr/>
        </p:nvSpPr>
        <p:spPr>
          <a:xfrm>
            <a:off x="5973237" y="1064595"/>
            <a:ext cx="6649950" cy="56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2400" dirty="0">
                <a:solidFill>
                  <a:srgbClr val="FFFEE6"/>
                </a:solidFill>
                <a:latin typeface="Montserrat"/>
              </a:rPr>
              <a:t>Final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2000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/>
      <p:bldP spid="4" grpId="0"/>
      <p:bldP spid="6" grpId="0"/>
      <p:bldP spid="6" grpId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3408" y="1021556"/>
            <a:ext cx="785876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dirty="0">
                <a:solidFill>
                  <a:srgbClr val="FFFEE6"/>
                </a:solidFill>
                <a:latin typeface="Montserrat"/>
              </a:rPr>
              <a:t>ER-Diagram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2387" r="2387"/>
          <a:stretch>
            <a:fillRect/>
          </a:stretch>
        </p:blipFill>
        <p:spPr>
          <a:xfrm>
            <a:off x="6251916" y="1874266"/>
            <a:ext cx="13761344" cy="101339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CFC0B8-9C64-4112-B747-1CF1CEFFC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724" y="2249703"/>
            <a:ext cx="8430467" cy="5482793"/>
          </a:xfrm>
          <a:prstGeom prst="rect">
            <a:avLst/>
          </a:prstGeom>
        </p:spPr>
      </p:pic>
      <p:grpSp>
        <p:nvGrpSpPr>
          <p:cNvPr id="24" name="Group 3">
            <a:extLst>
              <a:ext uri="{FF2B5EF4-FFF2-40B4-BE49-F238E27FC236}">
                <a16:creationId xmlns:a16="http://schemas.microsoft.com/office/drawing/2014/main" id="{3B5F79AC-6910-4CDD-88D1-1CEBFCB087A8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68634CD0-48B2-479B-940F-03CF2F7AAC70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8DBE67A7-9CBB-4FE0-BA07-7B2008F55B41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4FC65D1-BF59-4E7F-827E-35F194BD62E1}"/>
              </a:ext>
            </a:extLst>
          </p:cNvPr>
          <p:cNvGrpSpPr/>
          <p:nvPr/>
        </p:nvGrpSpPr>
        <p:grpSpPr>
          <a:xfrm>
            <a:off x="3535327" y="4707776"/>
            <a:ext cx="1365379" cy="588688"/>
            <a:chOff x="3287741" y="6621679"/>
            <a:chExt cx="1365379" cy="588688"/>
          </a:xfrm>
        </p:grpSpPr>
        <p:sp>
          <p:nvSpPr>
            <p:cNvPr id="37" name="화살표: 갈매기형 수장 36">
              <a:extLst>
                <a:ext uri="{FF2B5EF4-FFF2-40B4-BE49-F238E27FC236}">
                  <a16:creationId xmlns:a16="http://schemas.microsoft.com/office/drawing/2014/main" id="{9E59F86E-EF53-44A1-9777-37B902BCB5A3}"/>
                </a:ext>
              </a:extLst>
            </p:cNvPr>
            <p:cNvSpPr/>
            <p:nvPr/>
          </p:nvSpPr>
          <p:spPr>
            <a:xfrm>
              <a:off x="3287741" y="6621680"/>
              <a:ext cx="588394" cy="588687"/>
            </a:xfrm>
            <a:prstGeom prst="chevron">
              <a:avLst/>
            </a:prstGeom>
            <a:solidFill>
              <a:srgbClr val="FFDF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F04A9C95-803D-4AF2-8DD6-D5BDEAAF10FD}"/>
                </a:ext>
              </a:extLst>
            </p:cNvPr>
            <p:cNvSpPr/>
            <p:nvPr/>
          </p:nvSpPr>
          <p:spPr>
            <a:xfrm>
              <a:off x="3678239" y="6621680"/>
              <a:ext cx="588394" cy="588687"/>
            </a:xfrm>
            <a:prstGeom prst="chevron">
              <a:avLst/>
            </a:prstGeom>
            <a:solidFill>
              <a:srgbClr val="FFDF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화살표: 갈매기형 수장 38">
              <a:extLst>
                <a:ext uri="{FF2B5EF4-FFF2-40B4-BE49-F238E27FC236}">
                  <a16:creationId xmlns:a16="http://schemas.microsoft.com/office/drawing/2014/main" id="{9E0CD2C6-7F07-40DF-9718-A58296777C42}"/>
                </a:ext>
              </a:extLst>
            </p:cNvPr>
            <p:cNvSpPr/>
            <p:nvPr/>
          </p:nvSpPr>
          <p:spPr>
            <a:xfrm>
              <a:off x="4064726" y="6621679"/>
              <a:ext cx="588394" cy="588687"/>
            </a:xfrm>
            <a:prstGeom prst="chevron">
              <a:avLst/>
            </a:prstGeom>
            <a:solidFill>
              <a:srgbClr val="FFDF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CD8943F-BE7B-4427-B3BF-AA122C0D1265}"/>
              </a:ext>
            </a:extLst>
          </p:cNvPr>
          <p:cNvGrpSpPr/>
          <p:nvPr/>
        </p:nvGrpSpPr>
        <p:grpSpPr>
          <a:xfrm>
            <a:off x="873408" y="3053714"/>
            <a:ext cx="2625228" cy="3360183"/>
            <a:chOff x="873408" y="3053714"/>
            <a:chExt cx="2625228" cy="3360183"/>
          </a:xfrm>
        </p:grpSpPr>
        <p:sp>
          <p:nvSpPr>
            <p:cNvPr id="4" name="TextBox 4"/>
            <p:cNvSpPr txBox="1"/>
            <p:nvPr/>
          </p:nvSpPr>
          <p:spPr>
            <a:xfrm>
              <a:off x="873408" y="3053714"/>
              <a:ext cx="2625228" cy="6441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b="1" spc="294" dirty="0">
                  <a:solidFill>
                    <a:srgbClr val="F8CF2C"/>
                  </a:solidFill>
                  <a:latin typeface="Montserrat"/>
                </a:rPr>
                <a:t>INDEX</a:t>
              </a:r>
              <a:r>
                <a:rPr lang="ko-KR" altLang="en-US" sz="4200" b="1" spc="294" dirty="0">
                  <a:solidFill>
                    <a:srgbClr val="F8CF2C"/>
                  </a:solidFill>
                  <a:latin typeface="Montserrat"/>
                </a:rPr>
                <a:t>전</a:t>
              </a:r>
              <a:endParaRPr lang="en-US" sz="4200" b="1" spc="294" dirty="0">
                <a:solidFill>
                  <a:srgbClr val="F8CF2C"/>
                </a:solidFill>
                <a:latin typeface="Montserrat"/>
              </a:endParaRPr>
            </a:p>
          </p:txBody>
        </p:sp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4124954-7F12-44A1-B30D-49A7A496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08" y="3873102"/>
              <a:ext cx="2485559" cy="25407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1E65D5E-CEB0-47BE-A6EE-89764F758EED}"/>
                </a:ext>
              </a:extLst>
            </p:cNvPr>
            <p:cNvSpPr/>
            <p:nvPr/>
          </p:nvSpPr>
          <p:spPr>
            <a:xfrm>
              <a:off x="2064916" y="3960751"/>
              <a:ext cx="824162" cy="42033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9152985-E14B-4B31-9B6C-EBAA0C62A510}"/>
              </a:ext>
            </a:extLst>
          </p:cNvPr>
          <p:cNvGrpSpPr/>
          <p:nvPr/>
        </p:nvGrpSpPr>
        <p:grpSpPr>
          <a:xfrm>
            <a:off x="4404985" y="3053714"/>
            <a:ext cx="4121978" cy="4120547"/>
            <a:chOff x="4404985" y="3053714"/>
            <a:chExt cx="4121978" cy="412054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7A2800E-F1F8-43CE-A9CA-1F459D33A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7066" y="3873102"/>
              <a:ext cx="2717767" cy="25407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9318B9EF-AF91-403B-86AD-7BEB2AA9549B}"/>
                </a:ext>
              </a:extLst>
            </p:cNvPr>
            <p:cNvSpPr txBox="1"/>
            <p:nvPr/>
          </p:nvSpPr>
          <p:spPr>
            <a:xfrm>
              <a:off x="5153360" y="3053714"/>
              <a:ext cx="2625228" cy="6441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b="1" spc="294" dirty="0">
                  <a:solidFill>
                    <a:srgbClr val="F8CF2C"/>
                  </a:solidFill>
                  <a:latin typeface="Montserrat"/>
                </a:rPr>
                <a:t>INDEX</a:t>
              </a:r>
              <a:r>
                <a:rPr lang="ko-KR" altLang="en-US" sz="4200" b="1" spc="294" dirty="0">
                  <a:solidFill>
                    <a:srgbClr val="F8CF2C"/>
                  </a:solidFill>
                  <a:latin typeface="Montserrat"/>
                </a:rPr>
                <a:t>후</a:t>
              </a:r>
              <a:endParaRPr lang="en-US" sz="4200" b="1" spc="294" dirty="0">
                <a:solidFill>
                  <a:srgbClr val="F8CF2C"/>
                </a:solidFill>
                <a:latin typeface="Montserrat"/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480E4871-5C70-48D3-A3CE-A014802EC805}"/>
                </a:ext>
              </a:extLst>
            </p:cNvPr>
            <p:cNvSpPr txBox="1"/>
            <p:nvPr/>
          </p:nvSpPr>
          <p:spPr>
            <a:xfrm>
              <a:off x="4404985" y="6557489"/>
              <a:ext cx="4121978" cy="6167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3200" b="1" spc="294" dirty="0">
                  <a:solidFill>
                    <a:srgbClr val="FFFEE6"/>
                  </a:solidFill>
                  <a:latin typeface="Montserrat"/>
                </a:rPr>
                <a:t>1.75</a:t>
              </a:r>
              <a:r>
                <a:rPr lang="ko-KR" altLang="en-US" sz="3200" b="1" spc="294" dirty="0">
                  <a:solidFill>
                    <a:srgbClr val="FFFEE6"/>
                  </a:solidFill>
                  <a:latin typeface="Montserrat"/>
                </a:rPr>
                <a:t>배 속도향상</a:t>
              </a:r>
              <a:endParaRPr lang="en-US" sz="3200" b="1" spc="294" dirty="0">
                <a:solidFill>
                  <a:srgbClr val="FFFEE6"/>
                </a:solidFill>
                <a:latin typeface="Montserrat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FDB38DC-310C-4544-9C37-F740D0F426D1}"/>
                </a:ext>
              </a:extLst>
            </p:cNvPr>
            <p:cNvSpPr/>
            <p:nvPr/>
          </p:nvSpPr>
          <p:spPr>
            <a:xfrm>
              <a:off x="6251916" y="3877431"/>
              <a:ext cx="824162" cy="42033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그림 48" descr="스크린샷이(가) 표시된 사진&#10;&#10;자동 생성된 설명">
            <a:extLst>
              <a:ext uri="{FF2B5EF4-FFF2-40B4-BE49-F238E27FC236}">
                <a16:creationId xmlns:a16="http://schemas.microsoft.com/office/drawing/2014/main" id="{992A13A6-4EA3-48C3-86F0-E1F6F8691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747" y="2256203"/>
            <a:ext cx="8426444" cy="547629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C32FF1-6DF1-4458-BFFE-512F04216D06}"/>
              </a:ext>
            </a:extLst>
          </p:cNvPr>
          <p:cNvSpPr/>
          <p:nvPr/>
        </p:nvSpPr>
        <p:spPr>
          <a:xfrm>
            <a:off x="10744200" y="4707776"/>
            <a:ext cx="6096000" cy="1849713"/>
          </a:xfrm>
          <a:prstGeom prst="rect">
            <a:avLst/>
          </a:prstGeom>
          <a:noFill/>
          <a:ln w="38100">
            <a:solidFill>
              <a:srgbClr val="FFA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95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42169" y="838194"/>
            <a:ext cx="488776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ko-KR" altLang="en-US" sz="5600" dirty="0">
                <a:solidFill>
                  <a:srgbClr val="FFFEE6"/>
                </a:solidFill>
                <a:latin typeface="Montserrat"/>
              </a:rPr>
              <a:t>서비스 흐름도</a:t>
            </a:r>
            <a:endParaRPr lang="en-US" sz="5600" dirty="0">
              <a:solidFill>
                <a:srgbClr val="FFFEE6"/>
              </a:solidFill>
              <a:latin typeface="Montserrat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rgbClr val="FFFEE6"/>
          </a:solidFill>
        </p:spPr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15CBF3-F7ED-4901-905C-E8FAD979F11E}"/>
              </a:ext>
            </a:extLst>
          </p:cNvPr>
          <p:cNvSpPr txBox="1"/>
          <p:nvPr/>
        </p:nvSpPr>
        <p:spPr>
          <a:xfrm>
            <a:off x="11866902" y="4309207"/>
            <a:ext cx="1369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INSERT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349181-555C-45D3-8B22-73E6EDC2985D}"/>
              </a:ext>
            </a:extLst>
          </p:cNvPr>
          <p:cNvSpPr txBox="1"/>
          <p:nvPr/>
        </p:nvSpPr>
        <p:spPr>
          <a:xfrm>
            <a:off x="9145867" y="2933592"/>
            <a:ext cx="274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사용자별</a:t>
            </a:r>
            <a:endParaRPr lang="en-US" altLang="ko-KR" dirty="0"/>
          </a:p>
          <a:p>
            <a:pPr algn="ctr"/>
            <a:r>
              <a:rPr lang="ko-KR" altLang="en-US" dirty="0"/>
              <a:t> 디렉토리 생성</a:t>
            </a:r>
          </a:p>
        </p:txBody>
      </p:sp>
      <p:pic>
        <p:nvPicPr>
          <p:cNvPr id="41" name="그래픽 40" descr="오른쪽으로 굽은 줄 화살표">
            <a:extLst>
              <a:ext uri="{FF2B5EF4-FFF2-40B4-BE49-F238E27FC236}">
                <a16:creationId xmlns:a16="http://schemas.microsoft.com/office/drawing/2014/main" id="{CF2F0851-2DF9-4DA3-97AB-128FECDBF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8448">
            <a:off x="10137525" y="3479318"/>
            <a:ext cx="914400" cy="914400"/>
          </a:xfrm>
          <a:prstGeom prst="rect">
            <a:avLst/>
          </a:prstGeom>
        </p:spPr>
      </p:pic>
      <p:pic>
        <p:nvPicPr>
          <p:cNvPr id="42" name="그래픽 41" descr="줄 화살표: 일자형">
            <a:extLst>
              <a:ext uri="{FF2B5EF4-FFF2-40B4-BE49-F238E27FC236}">
                <a16:creationId xmlns:a16="http://schemas.microsoft.com/office/drawing/2014/main" id="{80289758-4288-4951-921A-3A342EEFC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1451003" y="4309207"/>
            <a:ext cx="2417060" cy="914400"/>
          </a:xfrm>
          <a:prstGeom prst="rect">
            <a:avLst/>
          </a:prstGeom>
        </p:spPr>
      </p:pic>
      <p:grpSp>
        <p:nvGrpSpPr>
          <p:cNvPr id="22" name="Group 3">
            <a:extLst>
              <a:ext uri="{FF2B5EF4-FFF2-40B4-BE49-F238E27FC236}">
                <a16:creationId xmlns:a16="http://schemas.microsoft.com/office/drawing/2014/main" id="{F7FD1AA5-FA75-4339-BD44-AE12EDD943F3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D9A2DE4-3E66-4620-9A71-FB69F82B65B1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60925EA2-995A-4039-964C-7E760D0BD1D6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CBFF7B30-A0FD-44AF-AFA8-A4A2307C7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88" y="4148486"/>
            <a:ext cx="1194915" cy="119491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5F862CD-5D92-4520-8152-E3342F970A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47" y="4259850"/>
            <a:ext cx="907871" cy="907871"/>
          </a:xfrm>
          <a:prstGeom prst="rect">
            <a:avLst/>
          </a:prstGeom>
          <a:ln>
            <a:noFill/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4B2ED72-C987-4CF1-AC07-99C9A6936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73" y="4066257"/>
            <a:ext cx="1268002" cy="12680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69012F9-4204-4987-8F22-C9BB3DF0FCB9}"/>
              </a:ext>
            </a:extLst>
          </p:cNvPr>
          <p:cNvSpPr txBox="1"/>
          <p:nvPr/>
        </p:nvSpPr>
        <p:spPr>
          <a:xfrm>
            <a:off x="8449575" y="4422541"/>
            <a:ext cx="64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REQ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FB0B2B-FAFF-4F3C-A116-27CC47E752E9}"/>
              </a:ext>
            </a:extLst>
          </p:cNvPr>
          <p:cNvSpPr txBox="1"/>
          <p:nvPr/>
        </p:nvSpPr>
        <p:spPr>
          <a:xfrm>
            <a:off x="2505922" y="5338516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USER</a:t>
            </a:r>
            <a:endParaRPr lang="ko-KR" altLang="en-US" sz="2000" dirty="0"/>
          </a:p>
        </p:txBody>
      </p:sp>
      <p:pic>
        <p:nvPicPr>
          <p:cNvPr id="46" name="그래픽 45" descr="줄 화살표: 일자형">
            <a:extLst>
              <a:ext uri="{FF2B5EF4-FFF2-40B4-BE49-F238E27FC236}">
                <a16:creationId xmlns:a16="http://schemas.microsoft.com/office/drawing/2014/main" id="{0E624DCC-23A4-4727-A07B-F6485B36A5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3772017" y="4380939"/>
            <a:ext cx="2458653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771867E-FC71-45B1-87FC-36C3DB870BE9}"/>
              </a:ext>
            </a:extLst>
          </p:cNvPr>
          <p:cNvSpPr txBox="1"/>
          <p:nvPr/>
        </p:nvSpPr>
        <p:spPr>
          <a:xfrm>
            <a:off x="10016159" y="5344820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SERVER</a:t>
            </a:r>
            <a:endParaRPr lang="ko-KR" alt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8FCD24-7338-4096-BC5A-6A06BD9AA4F3}"/>
              </a:ext>
            </a:extLst>
          </p:cNvPr>
          <p:cNvSpPr txBox="1"/>
          <p:nvPr/>
        </p:nvSpPr>
        <p:spPr>
          <a:xfrm>
            <a:off x="14348584" y="5338516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DB</a:t>
            </a:r>
            <a:endParaRPr lang="ko-KR" altLang="en-US" sz="2000" dirty="0"/>
          </a:p>
        </p:txBody>
      </p:sp>
      <p:pic>
        <p:nvPicPr>
          <p:cNvPr id="50" name="그래픽 49" descr="브라우저 창">
            <a:extLst>
              <a:ext uri="{FF2B5EF4-FFF2-40B4-BE49-F238E27FC236}">
                <a16:creationId xmlns:a16="http://schemas.microsoft.com/office/drawing/2014/main" id="{E985C2B9-709A-4DDA-BD53-6A48AB8012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61391" y="4229029"/>
            <a:ext cx="1152682" cy="115268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F9F30B5-A3A7-4D90-A2EC-4868B914B989}"/>
              </a:ext>
            </a:extLst>
          </p:cNvPr>
          <p:cNvSpPr txBox="1"/>
          <p:nvPr/>
        </p:nvSpPr>
        <p:spPr>
          <a:xfrm rot="21549334">
            <a:off x="4263892" y="4474807"/>
            <a:ext cx="126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회원가입</a:t>
            </a:r>
          </a:p>
        </p:txBody>
      </p:sp>
      <p:pic>
        <p:nvPicPr>
          <p:cNvPr id="54" name="그래픽 53" descr="줄 화살표: 일자형">
            <a:extLst>
              <a:ext uri="{FF2B5EF4-FFF2-40B4-BE49-F238E27FC236}">
                <a16:creationId xmlns:a16="http://schemas.microsoft.com/office/drawing/2014/main" id="{F5499E2A-DC4F-4AC7-A86C-EAEDB4CB9F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7900534" y="4356226"/>
            <a:ext cx="1836754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879426F-BDC9-4586-9D33-C012DEC6B57B}"/>
              </a:ext>
            </a:extLst>
          </p:cNvPr>
          <p:cNvSpPr txBox="1"/>
          <p:nvPr/>
        </p:nvSpPr>
        <p:spPr>
          <a:xfrm>
            <a:off x="6520045" y="5343401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PAGE</a:t>
            </a:r>
            <a:endParaRPr lang="ko-KR" altLang="en-US" sz="2000" dirty="0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F0958F26-BCCC-4871-8F8D-90F140AADE1E}"/>
              </a:ext>
            </a:extLst>
          </p:cNvPr>
          <p:cNvSpPr txBox="1"/>
          <p:nvPr/>
        </p:nvSpPr>
        <p:spPr>
          <a:xfrm>
            <a:off x="5423598" y="941291"/>
            <a:ext cx="3228268" cy="7211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2800" dirty="0">
                <a:solidFill>
                  <a:srgbClr val="F8CF2C"/>
                </a:solidFill>
                <a:latin typeface="Montserrat"/>
              </a:rPr>
              <a:t>회원가입 기능</a:t>
            </a:r>
            <a:endParaRPr lang="en-US" sz="2800" dirty="0">
              <a:solidFill>
                <a:srgbClr val="F8CF2C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1423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8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42169" y="838194"/>
            <a:ext cx="488776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ko-KR" altLang="en-US" sz="5600" dirty="0">
                <a:solidFill>
                  <a:srgbClr val="FFFEE6"/>
                </a:solidFill>
                <a:latin typeface="Montserrat"/>
              </a:rPr>
              <a:t>서비스 흐름도</a:t>
            </a:r>
            <a:endParaRPr lang="en-US" sz="5600" dirty="0">
              <a:solidFill>
                <a:srgbClr val="FFFEE6"/>
              </a:solidFill>
              <a:latin typeface="Montserrat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rgbClr val="FFFEE6"/>
          </a:solidFill>
        </p:spPr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F7FD1AA5-FA75-4339-BD44-AE12EDD943F3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D9A2DE4-3E66-4620-9A71-FB69F82B65B1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60925EA2-995A-4039-964C-7E760D0BD1D6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06A88FE-0D0B-4120-8061-949FCAD92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88" y="4148486"/>
            <a:ext cx="1194915" cy="119491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12692AB-9E44-4167-9981-F39CCE08B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47" y="4259850"/>
            <a:ext cx="907871" cy="907871"/>
          </a:xfrm>
          <a:prstGeom prst="rect">
            <a:avLst/>
          </a:prstGeom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A79E71C-121A-4BA7-9B0C-4CF2F246B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73" y="4066257"/>
            <a:ext cx="1268002" cy="12680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878B590-B3B9-4AEB-BE2A-1D86FD5731F7}"/>
              </a:ext>
            </a:extLst>
          </p:cNvPr>
          <p:cNvSpPr txBox="1"/>
          <p:nvPr/>
        </p:nvSpPr>
        <p:spPr>
          <a:xfrm>
            <a:off x="8416532" y="4228691"/>
            <a:ext cx="64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REQ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7250E8-B1D5-43C1-9B12-C2A5591D6CB6}"/>
              </a:ext>
            </a:extLst>
          </p:cNvPr>
          <p:cNvSpPr txBox="1"/>
          <p:nvPr/>
        </p:nvSpPr>
        <p:spPr>
          <a:xfrm>
            <a:off x="11827745" y="4090884"/>
            <a:ext cx="1369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</a:rPr>
              <a:t>INSERT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083353-C349-45C7-9846-CE81EA401366}"/>
              </a:ext>
            </a:extLst>
          </p:cNvPr>
          <p:cNvSpPr txBox="1"/>
          <p:nvPr/>
        </p:nvSpPr>
        <p:spPr>
          <a:xfrm>
            <a:off x="2505922" y="5338516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USER</a:t>
            </a:r>
            <a:endParaRPr lang="ko-KR" altLang="en-US" sz="2000" dirty="0"/>
          </a:p>
        </p:txBody>
      </p:sp>
      <p:pic>
        <p:nvPicPr>
          <p:cNvPr id="45" name="그래픽 44" descr="줄 화살표: 일자형">
            <a:extLst>
              <a:ext uri="{FF2B5EF4-FFF2-40B4-BE49-F238E27FC236}">
                <a16:creationId xmlns:a16="http://schemas.microsoft.com/office/drawing/2014/main" id="{A8AF3CD1-6EEE-4949-9883-565901633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694674" y="4103397"/>
            <a:ext cx="2458653" cy="914400"/>
          </a:xfrm>
          <a:prstGeom prst="rect">
            <a:avLst/>
          </a:prstGeom>
        </p:spPr>
      </p:pic>
      <p:pic>
        <p:nvPicPr>
          <p:cNvPr id="46" name="그래픽 45" descr="줄 화살표: 일자형">
            <a:extLst>
              <a:ext uri="{FF2B5EF4-FFF2-40B4-BE49-F238E27FC236}">
                <a16:creationId xmlns:a16="http://schemas.microsoft.com/office/drawing/2014/main" id="{2933C116-3040-4999-9EEC-AF30CF79D9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1311386" y="4002198"/>
            <a:ext cx="2530941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BCD4925-76D1-443A-881B-8FA29C03FD38}"/>
              </a:ext>
            </a:extLst>
          </p:cNvPr>
          <p:cNvSpPr txBox="1"/>
          <p:nvPr/>
        </p:nvSpPr>
        <p:spPr>
          <a:xfrm>
            <a:off x="10016159" y="5344820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SERVER</a:t>
            </a:r>
            <a:endParaRPr lang="ko-KR" altLang="en-US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C8686-D297-4E8F-AE63-98311685B3F2}"/>
              </a:ext>
            </a:extLst>
          </p:cNvPr>
          <p:cNvSpPr txBox="1"/>
          <p:nvPr/>
        </p:nvSpPr>
        <p:spPr>
          <a:xfrm>
            <a:off x="14348584" y="5338516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DB</a:t>
            </a:r>
            <a:endParaRPr lang="ko-KR" altLang="en-US" sz="2000" dirty="0"/>
          </a:p>
        </p:txBody>
      </p:sp>
      <p:pic>
        <p:nvPicPr>
          <p:cNvPr id="49" name="그래픽 48" descr="브라우저 창">
            <a:extLst>
              <a:ext uri="{FF2B5EF4-FFF2-40B4-BE49-F238E27FC236}">
                <a16:creationId xmlns:a16="http://schemas.microsoft.com/office/drawing/2014/main" id="{E576F127-CE1D-4815-9AAF-C9C594E80F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1391" y="4229029"/>
            <a:ext cx="1152682" cy="1152682"/>
          </a:xfrm>
          <a:prstGeom prst="rect">
            <a:avLst/>
          </a:prstGeom>
        </p:spPr>
      </p:pic>
      <p:pic>
        <p:nvPicPr>
          <p:cNvPr id="50" name="그래픽 49" descr="줄 화살표: 일자형">
            <a:extLst>
              <a:ext uri="{FF2B5EF4-FFF2-40B4-BE49-F238E27FC236}">
                <a16:creationId xmlns:a16="http://schemas.microsoft.com/office/drawing/2014/main" id="{00998B13-15CF-4FC9-B95A-47F2E6BD52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3724656" y="4593852"/>
            <a:ext cx="2428671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512BA8D-4DEE-4137-9DC7-F5181749AFCB}"/>
              </a:ext>
            </a:extLst>
          </p:cNvPr>
          <p:cNvSpPr txBox="1"/>
          <p:nvPr/>
        </p:nvSpPr>
        <p:spPr>
          <a:xfrm rot="21549334">
            <a:off x="4462638" y="4154805"/>
            <a:ext cx="768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</a:rPr>
              <a:t>LIKE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12C72-7A15-4289-8A62-606EE36392C0}"/>
              </a:ext>
            </a:extLst>
          </p:cNvPr>
          <p:cNvSpPr txBox="1"/>
          <p:nvPr/>
        </p:nvSpPr>
        <p:spPr>
          <a:xfrm rot="21549334">
            <a:off x="4024421" y="4639300"/>
            <a:ext cx="158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DISLIKE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3" name="그래픽 52" descr="줄 화살표: 일자형">
            <a:extLst>
              <a:ext uri="{FF2B5EF4-FFF2-40B4-BE49-F238E27FC236}">
                <a16:creationId xmlns:a16="http://schemas.microsoft.com/office/drawing/2014/main" id="{39FF0820-D47B-49CA-854C-79922896B2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7867491" y="4162376"/>
            <a:ext cx="1836754" cy="914400"/>
          </a:xfrm>
          <a:prstGeom prst="rect">
            <a:avLst/>
          </a:prstGeom>
        </p:spPr>
      </p:pic>
      <p:pic>
        <p:nvPicPr>
          <p:cNvPr id="54" name="그래픽 53" descr="줄 화살표: 일자형">
            <a:extLst>
              <a:ext uri="{FF2B5EF4-FFF2-40B4-BE49-F238E27FC236}">
                <a16:creationId xmlns:a16="http://schemas.microsoft.com/office/drawing/2014/main" id="{6B5AFDFC-0257-4C64-AF2A-C07E08DEC5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08837" y="4634614"/>
            <a:ext cx="1891631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F4227C0-8BFE-4DCA-BA30-BE41820A4E98}"/>
              </a:ext>
            </a:extLst>
          </p:cNvPr>
          <p:cNvSpPr txBox="1"/>
          <p:nvPr/>
        </p:nvSpPr>
        <p:spPr>
          <a:xfrm>
            <a:off x="8416531" y="4725467"/>
            <a:ext cx="64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RES</a:t>
            </a:r>
            <a:endParaRPr lang="ko-KR" altLang="en-US" sz="2000" dirty="0"/>
          </a:p>
        </p:txBody>
      </p:sp>
      <p:pic>
        <p:nvPicPr>
          <p:cNvPr id="56" name="그래픽 55" descr="줄 화살표: 일자형">
            <a:extLst>
              <a:ext uri="{FF2B5EF4-FFF2-40B4-BE49-F238E27FC236}">
                <a16:creationId xmlns:a16="http://schemas.microsoft.com/office/drawing/2014/main" id="{BA8850CB-55C1-472E-AD45-5EA14A1211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11277599" y="4403784"/>
            <a:ext cx="2583779" cy="914400"/>
          </a:xfrm>
          <a:prstGeom prst="rect">
            <a:avLst/>
          </a:prstGeom>
        </p:spPr>
      </p:pic>
      <p:pic>
        <p:nvPicPr>
          <p:cNvPr id="57" name="그래픽 56" descr="줄 화살표: 일자형">
            <a:extLst>
              <a:ext uri="{FF2B5EF4-FFF2-40B4-BE49-F238E27FC236}">
                <a16:creationId xmlns:a16="http://schemas.microsoft.com/office/drawing/2014/main" id="{95EF3425-7C84-43FB-8F7C-A35752E1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311387" y="4762500"/>
            <a:ext cx="2402519" cy="9144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61F4A5C-CD94-432F-8C23-98640C49543A}"/>
              </a:ext>
            </a:extLst>
          </p:cNvPr>
          <p:cNvSpPr txBox="1"/>
          <p:nvPr/>
        </p:nvSpPr>
        <p:spPr>
          <a:xfrm>
            <a:off x="11837271" y="4480962"/>
            <a:ext cx="1369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2EEFA0-E2CF-486F-B896-CB3F3ADE5241}"/>
              </a:ext>
            </a:extLst>
          </p:cNvPr>
          <p:cNvSpPr txBox="1"/>
          <p:nvPr/>
        </p:nvSpPr>
        <p:spPr>
          <a:xfrm>
            <a:off x="11837271" y="4860375"/>
            <a:ext cx="1369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</a:rPr>
              <a:t>SELECT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825178-C563-4135-834E-88F77CCC76E6}"/>
              </a:ext>
            </a:extLst>
          </p:cNvPr>
          <p:cNvSpPr txBox="1"/>
          <p:nvPr/>
        </p:nvSpPr>
        <p:spPr>
          <a:xfrm>
            <a:off x="6520045" y="5343401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PAGE</a:t>
            </a:r>
            <a:endParaRPr lang="ko-KR" altLang="en-US" sz="2000" dirty="0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4174A45D-4C47-40E3-8CB8-DA8B4D9B3317}"/>
              </a:ext>
            </a:extLst>
          </p:cNvPr>
          <p:cNvSpPr txBox="1"/>
          <p:nvPr/>
        </p:nvSpPr>
        <p:spPr>
          <a:xfrm>
            <a:off x="5423598" y="941291"/>
            <a:ext cx="3228268" cy="7211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2800" dirty="0">
                <a:solidFill>
                  <a:srgbClr val="F8CF2C"/>
                </a:solidFill>
                <a:latin typeface="Montserrat"/>
              </a:rPr>
              <a:t>좋아요 기능</a:t>
            </a:r>
            <a:endParaRPr lang="en-US" sz="2800" dirty="0">
              <a:solidFill>
                <a:srgbClr val="F8CF2C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49447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51" grpId="0"/>
      <p:bldP spid="52" grpId="0"/>
      <p:bldP spid="55" grpId="0"/>
      <p:bldP spid="58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42169" y="838194"/>
            <a:ext cx="488776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ko-KR" altLang="en-US" sz="5600" dirty="0">
                <a:solidFill>
                  <a:srgbClr val="FFFEE6"/>
                </a:solidFill>
                <a:latin typeface="Montserrat"/>
              </a:rPr>
              <a:t>서비스 흐름도</a:t>
            </a:r>
            <a:endParaRPr lang="en-US" sz="5600" dirty="0">
              <a:solidFill>
                <a:srgbClr val="FFFEE6"/>
              </a:solidFill>
              <a:latin typeface="Montserrat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rgbClr val="FFFEE6"/>
          </a:solidFill>
        </p:spPr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F7FD1AA5-FA75-4339-BD44-AE12EDD943F3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D9A2DE4-3E66-4620-9A71-FB69F82B65B1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60925EA2-995A-4039-964C-7E760D0BD1D6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A7C0E8B-7F2C-46FF-BD74-D840B17F5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88" y="4148486"/>
            <a:ext cx="1194915" cy="119491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C1ECBC7-B7E3-48E2-9F13-9141C4E12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47" y="4259850"/>
            <a:ext cx="907871" cy="907871"/>
          </a:xfrm>
          <a:prstGeom prst="rect">
            <a:avLst/>
          </a:prstGeom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F2CAF5E-DC46-46AA-8EAF-80FA02781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73" y="4066257"/>
            <a:ext cx="1268002" cy="12680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E8D54B7-C72D-40D9-A4F0-F27AADFBB4DF}"/>
              </a:ext>
            </a:extLst>
          </p:cNvPr>
          <p:cNvSpPr txBox="1"/>
          <p:nvPr/>
        </p:nvSpPr>
        <p:spPr>
          <a:xfrm>
            <a:off x="2505922" y="5338516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USER</a:t>
            </a:r>
            <a:endParaRPr lang="ko-KR" altLang="en-US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B9481B-08B8-4572-8749-56051DBF4D5E}"/>
              </a:ext>
            </a:extLst>
          </p:cNvPr>
          <p:cNvSpPr txBox="1"/>
          <p:nvPr/>
        </p:nvSpPr>
        <p:spPr>
          <a:xfrm>
            <a:off x="10016159" y="5344820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SERVER</a:t>
            </a:r>
            <a:endParaRPr lang="ko-KR" alt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307027-0FFD-45B5-B3A3-A0A92A34FAA0}"/>
              </a:ext>
            </a:extLst>
          </p:cNvPr>
          <p:cNvSpPr txBox="1"/>
          <p:nvPr/>
        </p:nvSpPr>
        <p:spPr>
          <a:xfrm>
            <a:off x="14348584" y="5338516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DB</a:t>
            </a:r>
            <a:endParaRPr lang="ko-KR" altLang="en-US" sz="2000" dirty="0"/>
          </a:p>
        </p:txBody>
      </p:sp>
      <p:pic>
        <p:nvPicPr>
          <p:cNvPr id="50" name="그래픽 49" descr="브라우저 창">
            <a:extLst>
              <a:ext uri="{FF2B5EF4-FFF2-40B4-BE49-F238E27FC236}">
                <a16:creationId xmlns:a16="http://schemas.microsoft.com/office/drawing/2014/main" id="{74F21A95-710D-4A6C-89A7-C4E46D0E5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1391" y="4229029"/>
            <a:ext cx="1152682" cy="1152682"/>
          </a:xfrm>
          <a:prstGeom prst="rect">
            <a:avLst/>
          </a:prstGeom>
        </p:spPr>
      </p:pic>
      <p:pic>
        <p:nvPicPr>
          <p:cNvPr id="55" name="그래픽 54" descr="줄 화살표: 일자형">
            <a:extLst>
              <a:ext uri="{FF2B5EF4-FFF2-40B4-BE49-F238E27FC236}">
                <a16:creationId xmlns:a16="http://schemas.microsoft.com/office/drawing/2014/main" id="{53CC4105-3A4F-403F-8318-FCF032CDA7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6269" y="4379131"/>
            <a:ext cx="2209156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C3BB30E-E48B-478C-9267-5FA6953202D6}"/>
              </a:ext>
            </a:extLst>
          </p:cNvPr>
          <p:cNvSpPr txBox="1"/>
          <p:nvPr/>
        </p:nvSpPr>
        <p:spPr>
          <a:xfrm>
            <a:off x="7817188" y="4188574"/>
            <a:ext cx="212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사용자 데이터기반</a:t>
            </a:r>
            <a:endParaRPr lang="en-US" altLang="ko-KR" sz="1600" dirty="0"/>
          </a:p>
          <a:p>
            <a:pPr algn="ctr"/>
            <a:r>
              <a:rPr lang="ko-KR" altLang="en-US" sz="1600" dirty="0"/>
              <a:t>작품 추천</a:t>
            </a:r>
          </a:p>
        </p:txBody>
      </p:sp>
      <p:pic>
        <p:nvPicPr>
          <p:cNvPr id="58" name="그래픽 57" descr="줄 화살표: 일자형">
            <a:extLst>
              <a:ext uri="{FF2B5EF4-FFF2-40B4-BE49-F238E27FC236}">
                <a16:creationId xmlns:a16="http://schemas.microsoft.com/office/drawing/2014/main" id="{3FAFCEE6-A34C-4300-9215-13E88C54C3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62232" y="4322475"/>
            <a:ext cx="2402519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568E1E-3172-4779-80C9-C0420CA46527}"/>
              </a:ext>
            </a:extLst>
          </p:cNvPr>
          <p:cNvSpPr txBox="1"/>
          <p:nvPr/>
        </p:nvSpPr>
        <p:spPr>
          <a:xfrm>
            <a:off x="6520045" y="5343401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PAGE</a:t>
            </a:r>
            <a:endParaRPr lang="ko-KR" altLang="en-US" sz="2000" dirty="0"/>
          </a:p>
        </p:txBody>
      </p:sp>
      <p:pic>
        <p:nvPicPr>
          <p:cNvPr id="32" name="그래픽 31" descr="줄 화살표: 일자형">
            <a:extLst>
              <a:ext uri="{FF2B5EF4-FFF2-40B4-BE49-F238E27FC236}">
                <a16:creationId xmlns:a16="http://schemas.microsoft.com/office/drawing/2014/main" id="{1BF70216-0435-4F41-B8CE-3A11BEF8D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7087" y="4379131"/>
            <a:ext cx="2237471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9544088-8841-4EF3-A306-E8032C52CAFC}"/>
              </a:ext>
            </a:extLst>
          </p:cNvPr>
          <p:cNvSpPr txBox="1"/>
          <p:nvPr/>
        </p:nvSpPr>
        <p:spPr>
          <a:xfrm>
            <a:off x="4435080" y="4400650"/>
            <a:ext cx="98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VIEW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FFD57F-4B8F-4144-95BD-F4935894F059}"/>
              </a:ext>
            </a:extLst>
          </p:cNvPr>
          <p:cNvSpPr txBox="1"/>
          <p:nvPr/>
        </p:nvSpPr>
        <p:spPr>
          <a:xfrm>
            <a:off x="12275818" y="4368117"/>
            <a:ext cx="98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SELECT</a:t>
            </a:r>
            <a:endParaRPr lang="ko-KR" altLang="en-US" sz="2000" dirty="0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4903EB10-F5A7-4871-9679-2CD12FC75291}"/>
              </a:ext>
            </a:extLst>
          </p:cNvPr>
          <p:cNvSpPr txBox="1"/>
          <p:nvPr/>
        </p:nvSpPr>
        <p:spPr>
          <a:xfrm>
            <a:off x="5423598" y="941291"/>
            <a:ext cx="3228268" cy="7211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2800" dirty="0">
                <a:solidFill>
                  <a:srgbClr val="F8CF2C"/>
                </a:solidFill>
                <a:latin typeface="Montserrat"/>
              </a:rPr>
              <a:t>추천서비스 기능</a:t>
            </a:r>
            <a:endParaRPr lang="en-US" sz="2800" dirty="0">
              <a:solidFill>
                <a:srgbClr val="F8CF2C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63379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42169" y="838194"/>
            <a:ext cx="488776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ko-KR" altLang="en-US" sz="5600" dirty="0">
                <a:solidFill>
                  <a:srgbClr val="FFFEE6"/>
                </a:solidFill>
                <a:latin typeface="Montserrat"/>
              </a:rPr>
              <a:t>서비스 흐름도</a:t>
            </a:r>
            <a:endParaRPr lang="en-US" sz="5600" dirty="0">
              <a:solidFill>
                <a:srgbClr val="FFFEE6"/>
              </a:solidFill>
              <a:latin typeface="Montserrat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rgbClr val="FFFEE6"/>
          </a:solidFill>
        </p:spPr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F7FD1AA5-FA75-4339-BD44-AE12EDD943F3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D9A2DE4-3E66-4620-9A71-FB69F82B65B1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60925EA2-995A-4039-964C-7E760D0BD1D6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F05CC35-BE42-4899-A32C-607955B16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88" y="4148486"/>
            <a:ext cx="1194915" cy="119491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ABFE9CD-B5F5-4ABD-A256-2BE134B3C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47" y="4259850"/>
            <a:ext cx="907871" cy="907871"/>
          </a:xfrm>
          <a:prstGeom prst="rect">
            <a:avLst/>
          </a:prstGeom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38FC01-DC83-4968-972B-C1A3CA9E8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73" y="4066257"/>
            <a:ext cx="1268002" cy="12680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1FAF6E-FD60-4253-B218-D18AEAFB5750}"/>
              </a:ext>
            </a:extLst>
          </p:cNvPr>
          <p:cNvSpPr txBox="1"/>
          <p:nvPr/>
        </p:nvSpPr>
        <p:spPr>
          <a:xfrm>
            <a:off x="8416532" y="4228691"/>
            <a:ext cx="64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REQ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5181DF-B16D-4C8B-90E9-7DCCE34D603F}"/>
              </a:ext>
            </a:extLst>
          </p:cNvPr>
          <p:cNvSpPr txBox="1"/>
          <p:nvPr/>
        </p:nvSpPr>
        <p:spPr>
          <a:xfrm>
            <a:off x="11827745" y="4090884"/>
            <a:ext cx="1369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</a:rPr>
              <a:t>INSERT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ADDF47-5BD9-477C-AEA3-459C5B9AF1D5}"/>
              </a:ext>
            </a:extLst>
          </p:cNvPr>
          <p:cNvSpPr txBox="1"/>
          <p:nvPr/>
        </p:nvSpPr>
        <p:spPr>
          <a:xfrm>
            <a:off x="2505922" y="5338516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USER</a:t>
            </a:r>
            <a:endParaRPr lang="ko-KR" altLang="en-US" sz="2000" dirty="0"/>
          </a:p>
        </p:txBody>
      </p:sp>
      <p:pic>
        <p:nvPicPr>
          <p:cNvPr id="45" name="그래픽 44" descr="줄 화살표: 일자형">
            <a:extLst>
              <a:ext uri="{FF2B5EF4-FFF2-40B4-BE49-F238E27FC236}">
                <a16:creationId xmlns:a16="http://schemas.microsoft.com/office/drawing/2014/main" id="{638A3567-74FD-4E1B-B2CC-A71A7820E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694674" y="3943218"/>
            <a:ext cx="2458653" cy="914400"/>
          </a:xfrm>
          <a:prstGeom prst="rect">
            <a:avLst/>
          </a:prstGeom>
        </p:spPr>
      </p:pic>
      <p:pic>
        <p:nvPicPr>
          <p:cNvPr id="46" name="그래픽 45" descr="줄 화살표: 일자형">
            <a:extLst>
              <a:ext uri="{FF2B5EF4-FFF2-40B4-BE49-F238E27FC236}">
                <a16:creationId xmlns:a16="http://schemas.microsoft.com/office/drawing/2014/main" id="{9E9460D7-1B45-4231-9BC6-28AD1C542A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1311386" y="4002198"/>
            <a:ext cx="2530941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70E5859-1B43-489C-8CF1-6B7F3CADD07F}"/>
              </a:ext>
            </a:extLst>
          </p:cNvPr>
          <p:cNvSpPr txBox="1"/>
          <p:nvPr/>
        </p:nvSpPr>
        <p:spPr>
          <a:xfrm>
            <a:off x="10016159" y="5344820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SERVER</a:t>
            </a:r>
            <a:endParaRPr lang="ko-KR" altLang="en-US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F9858C-9A1E-4D0B-AE92-B933E47AD3E2}"/>
              </a:ext>
            </a:extLst>
          </p:cNvPr>
          <p:cNvSpPr txBox="1"/>
          <p:nvPr/>
        </p:nvSpPr>
        <p:spPr>
          <a:xfrm>
            <a:off x="14348584" y="5338516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DB</a:t>
            </a:r>
            <a:endParaRPr lang="ko-KR" altLang="en-US" sz="2000" dirty="0"/>
          </a:p>
        </p:txBody>
      </p:sp>
      <p:pic>
        <p:nvPicPr>
          <p:cNvPr id="49" name="그래픽 48" descr="브라우저 창">
            <a:extLst>
              <a:ext uri="{FF2B5EF4-FFF2-40B4-BE49-F238E27FC236}">
                <a16:creationId xmlns:a16="http://schemas.microsoft.com/office/drawing/2014/main" id="{6503CF93-9DE7-4D4D-BDCB-C69B7BF92A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61391" y="4229029"/>
            <a:ext cx="1152682" cy="1152682"/>
          </a:xfrm>
          <a:prstGeom prst="rect">
            <a:avLst/>
          </a:prstGeom>
        </p:spPr>
      </p:pic>
      <p:pic>
        <p:nvPicPr>
          <p:cNvPr id="50" name="그래픽 49" descr="줄 화살표: 일자형">
            <a:extLst>
              <a:ext uri="{FF2B5EF4-FFF2-40B4-BE49-F238E27FC236}">
                <a16:creationId xmlns:a16="http://schemas.microsoft.com/office/drawing/2014/main" id="{1282AA35-1FBB-4488-8D9D-0DBC978120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3686849" y="4916598"/>
            <a:ext cx="2428671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C78D2BC-929C-4759-A454-3AB328BBFA49}"/>
              </a:ext>
            </a:extLst>
          </p:cNvPr>
          <p:cNvSpPr txBox="1"/>
          <p:nvPr/>
        </p:nvSpPr>
        <p:spPr>
          <a:xfrm rot="21549334">
            <a:off x="4121497" y="4035603"/>
            <a:ext cx="133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</a:rPr>
              <a:t>작품등록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4A6B1E-CD39-42C6-8421-814B4D3F40E6}"/>
              </a:ext>
            </a:extLst>
          </p:cNvPr>
          <p:cNvSpPr txBox="1"/>
          <p:nvPr/>
        </p:nvSpPr>
        <p:spPr>
          <a:xfrm rot="21549334">
            <a:off x="3986614" y="5021199"/>
            <a:ext cx="15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작품삭제</a:t>
            </a:r>
          </a:p>
        </p:txBody>
      </p:sp>
      <p:pic>
        <p:nvPicPr>
          <p:cNvPr id="53" name="그래픽 52" descr="줄 화살표: 일자형">
            <a:extLst>
              <a:ext uri="{FF2B5EF4-FFF2-40B4-BE49-F238E27FC236}">
                <a16:creationId xmlns:a16="http://schemas.microsoft.com/office/drawing/2014/main" id="{6BFBAFF7-CACE-4F74-B0CE-3080AA193C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7867491" y="4162376"/>
            <a:ext cx="1836754" cy="914400"/>
          </a:xfrm>
          <a:prstGeom prst="rect">
            <a:avLst/>
          </a:prstGeom>
        </p:spPr>
      </p:pic>
      <p:pic>
        <p:nvPicPr>
          <p:cNvPr id="54" name="그래픽 53" descr="줄 화살표: 일자형">
            <a:extLst>
              <a:ext uri="{FF2B5EF4-FFF2-40B4-BE49-F238E27FC236}">
                <a16:creationId xmlns:a16="http://schemas.microsoft.com/office/drawing/2014/main" id="{4790DA40-DB8A-40DA-ADFB-C28230DC45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08837" y="4634614"/>
            <a:ext cx="1891631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E52139F-C85F-4B06-84AB-05FE19432134}"/>
              </a:ext>
            </a:extLst>
          </p:cNvPr>
          <p:cNvSpPr txBox="1"/>
          <p:nvPr/>
        </p:nvSpPr>
        <p:spPr>
          <a:xfrm>
            <a:off x="8416531" y="4725467"/>
            <a:ext cx="64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RES</a:t>
            </a:r>
            <a:endParaRPr lang="ko-KR" altLang="en-US" sz="2000" dirty="0"/>
          </a:p>
        </p:txBody>
      </p:sp>
      <p:pic>
        <p:nvPicPr>
          <p:cNvPr id="56" name="그래픽 55" descr="줄 화살표: 일자형">
            <a:extLst>
              <a:ext uri="{FF2B5EF4-FFF2-40B4-BE49-F238E27FC236}">
                <a16:creationId xmlns:a16="http://schemas.microsoft.com/office/drawing/2014/main" id="{8ADB98EC-6493-4FF3-8058-67AE8B3A34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11336552" y="4913606"/>
            <a:ext cx="2505774" cy="914400"/>
          </a:xfrm>
          <a:prstGeom prst="rect">
            <a:avLst/>
          </a:prstGeom>
        </p:spPr>
      </p:pic>
      <p:pic>
        <p:nvPicPr>
          <p:cNvPr id="57" name="그래픽 56" descr="줄 화살표: 일자형">
            <a:extLst>
              <a:ext uri="{FF2B5EF4-FFF2-40B4-BE49-F238E27FC236}">
                <a16:creationId xmlns:a16="http://schemas.microsoft.com/office/drawing/2014/main" id="{31744302-3F9C-41B3-8C70-6C8F4C7889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0800000">
            <a:off x="11332069" y="4438176"/>
            <a:ext cx="2510257" cy="9144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2935305-8532-4A35-AAF6-4E2666673AE3}"/>
              </a:ext>
            </a:extLst>
          </p:cNvPr>
          <p:cNvSpPr txBox="1"/>
          <p:nvPr/>
        </p:nvSpPr>
        <p:spPr>
          <a:xfrm>
            <a:off x="11868928" y="4981218"/>
            <a:ext cx="1369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77DE1F-CD1C-4CA8-BABB-F931F032EEE0}"/>
              </a:ext>
            </a:extLst>
          </p:cNvPr>
          <p:cNvSpPr txBox="1"/>
          <p:nvPr/>
        </p:nvSpPr>
        <p:spPr>
          <a:xfrm>
            <a:off x="11857954" y="4536051"/>
            <a:ext cx="1369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</a:rPr>
              <a:t>UPDATE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C907F9-C339-4EC4-9FD8-470C1EAE2FD7}"/>
              </a:ext>
            </a:extLst>
          </p:cNvPr>
          <p:cNvSpPr txBox="1"/>
          <p:nvPr/>
        </p:nvSpPr>
        <p:spPr>
          <a:xfrm>
            <a:off x="6520045" y="5343401"/>
            <a:ext cx="103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PAGE</a:t>
            </a:r>
            <a:endParaRPr lang="ko-KR" altLang="en-US" sz="2000" dirty="0"/>
          </a:p>
        </p:txBody>
      </p:sp>
      <p:pic>
        <p:nvPicPr>
          <p:cNvPr id="62" name="그래픽 61" descr="줄 화살표: 일자형">
            <a:extLst>
              <a:ext uri="{FF2B5EF4-FFF2-40B4-BE49-F238E27FC236}">
                <a16:creationId xmlns:a16="http://schemas.microsoft.com/office/drawing/2014/main" id="{2B85D97A-DF86-4764-96E9-BB01FC7F19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0800000">
            <a:off x="3718829" y="4437559"/>
            <a:ext cx="2402519" cy="914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51957FA-2794-4BE0-BB93-43EA0EEC1BA2}"/>
              </a:ext>
            </a:extLst>
          </p:cNvPr>
          <p:cNvSpPr txBox="1"/>
          <p:nvPr/>
        </p:nvSpPr>
        <p:spPr>
          <a:xfrm>
            <a:off x="4108150" y="4532578"/>
            <a:ext cx="136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작품수정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3AC132-6649-4AAB-8F2F-FC31C113F0CB}"/>
              </a:ext>
            </a:extLst>
          </p:cNvPr>
          <p:cNvSpPr txBox="1"/>
          <p:nvPr/>
        </p:nvSpPr>
        <p:spPr>
          <a:xfrm>
            <a:off x="8736216" y="2903043"/>
            <a:ext cx="352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 디렉토리에</a:t>
            </a:r>
            <a:endParaRPr lang="en-US" altLang="ko-KR" dirty="0"/>
          </a:p>
          <a:p>
            <a:pPr algn="ctr"/>
            <a:r>
              <a:rPr lang="ko-KR" altLang="en-US" dirty="0"/>
              <a:t>이미지 저장 및 삭제</a:t>
            </a:r>
          </a:p>
        </p:txBody>
      </p:sp>
      <p:pic>
        <p:nvPicPr>
          <p:cNvPr id="65" name="그래픽 64" descr="오른쪽으로 굽은 줄 화살표">
            <a:extLst>
              <a:ext uri="{FF2B5EF4-FFF2-40B4-BE49-F238E27FC236}">
                <a16:creationId xmlns:a16="http://schemas.microsoft.com/office/drawing/2014/main" id="{1333A436-0E87-403E-A4C1-9D4525EE91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228448">
            <a:off x="10115821" y="3464240"/>
            <a:ext cx="914400" cy="914400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50E89CF2-C713-4217-ADC7-3B6A2C23E472}"/>
              </a:ext>
            </a:extLst>
          </p:cNvPr>
          <p:cNvSpPr txBox="1"/>
          <p:nvPr/>
        </p:nvSpPr>
        <p:spPr>
          <a:xfrm>
            <a:off x="5423598" y="941291"/>
            <a:ext cx="3228268" cy="7211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2800" dirty="0">
                <a:solidFill>
                  <a:srgbClr val="F8CF2C"/>
                </a:solidFill>
                <a:latin typeface="Montserrat"/>
              </a:rPr>
              <a:t>작품관리 기능</a:t>
            </a:r>
            <a:endParaRPr lang="en-US" sz="2800" dirty="0">
              <a:solidFill>
                <a:srgbClr val="F8CF2C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5168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51" grpId="0"/>
      <p:bldP spid="52" grpId="0"/>
      <p:bldP spid="55" grpId="0"/>
      <p:bldP spid="58" grpId="0"/>
      <p:bldP spid="59" grpId="0"/>
      <p:bldP spid="63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575904" y="1722712"/>
            <a:ext cx="11136192" cy="6841577"/>
          </a:xfrm>
          <a:prstGeom prst="rect">
            <a:avLst/>
          </a:prstGeom>
          <a:solidFill>
            <a:srgbClr val="252827"/>
          </a:solidFill>
        </p:spPr>
      </p:sp>
      <p:sp>
        <p:nvSpPr>
          <p:cNvPr id="4" name="TextBox 4"/>
          <p:cNvSpPr txBox="1"/>
          <p:nvPr/>
        </p:nvSpPr>
        <p:spPr>
          <a:xfrm>
            <a:off x="4372946" y="4454080"/>
            <a:ext cx="9529755" cy="6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144" dirty="0">
                <a:solidFill>
                  <a:srgbClr val="FFFEE6"/>
                </a:solidFill>
                <a:latin typeface="Montserrat"/>
              </a:rPr>
              <a:t>03. </a:t>
            </a:r>
            <a:r>
              <a:rPr lang="ko-KR" altLang="en-US" sz="4800" spc="144" dirty="0">
                <a:solidFill>
                  <a:srgbClr val="FFFEE6"/>
                </a:solidFill>
                <a:latin typeface="Montserrat"/>
              </a:rPr>
              <a:t>기대효과</a:t>
            </a:r>
            <a:endParaRPr lang="en-US" sz="4800" b="0" spc="144" dirty="0">
              <a:solidFill>
                <a:srgbClr val="FFFEE6"/>
              </a:solidFill>
              <a:latin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72946" y="5962131"/>
            <a:ext cx="9542108" cy="48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8CF2C"/>
                </a:solidFill>
                <a:latin typeface="Montserrat Light"/>
              </a:rPr>
              <a:t>EVERYONE IS ARTIST.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87517" y="2286820"/>
            <a:ext cx="1312967" cy="1312967"/>
          </a:xfrm>
          <a:prstGeom prst="rect">
            <a:avLst/>
          </a:prstGeom>
        </p:spPr>
      </p:pic>
      <p:pic>
        <p:nvPicPr>
          <p:cNvPr id="7" name="그림 6" descr="벽, 실내, 사진, 하얀색이(가) 표시된 사진&#10;&#10;자동 생성된 설명">
            <a:extLst>
              <a:ext uri="{FF2B5EF4-FFF2-40B4-BE49-F238E27FC236}">
                <a16:creationId xmlns:a16="http://schemas.microsoft.com/office/drawing/2014/main" id="{EF977679-C31D-4B09-BA22-9D580D2F19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01" b="7703"/>
          <a:stretch/>
        </p:blipFill>
        <p:spPr>
          <a:xfrm>
            <a:off x="0" y="1"/>
            <a:ext cx="18253777" cy="1028699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1BE1876-4B52-4E08-8BEC-DE9CB36A8DE0}"/>
              </a:ext>
            </a:extLst>
          </p:cNvPr>
          <p:cNvGrpSpPr/>
          <p:nvPr/>
        </p:nvGrpSpPr>
        <p:grpSpPr>
          <a:xfrm>
            <a:off x="9144000" y="1490579"/>
            <a:ext cx="5338628" cy="1592482"/>
            <a:chOff x="9144000" y="2158492"/>
            <a:chExt cx="5338628" cy="1592482"/>
          </a:xfrm>
        </p:grpSpPr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911AC2E1-AC2E-4868-9EEA-98B488164C66}"/>
                </a:ext>
              </a:extLst>
            </p:cNvPr>
            <p:cNvSpPr txBox="1"/>
            <p:nvPr/>
          </p:nvSpPr>
          <p:spPr>
            <a:xfrm>
              <a:off x="9144000" y="2748712"/>
              <a:ext cx="5338628" cy="1002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누구나 자신의 작품을 전시할 기회 제공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.</a:t>
              </a:r>
            </a:p>
            <a:p>
              <a:pPr algn="l">
                <a:lnSpc>
                  <a:spcPts val="4200"/>
                </a:lnSpc>
              </a:pP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대중에게 작품홍보와 참여유도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.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2A73FBA0-731F-4C84-8B63-E8EC22C6715A}"/>
                </a:ext>
              </a:extLst>
            </p:cNvPr>
            <p:cNvSpPr txBox="1"/>
            <p:nvPr/>
          </p:nvSpPr>
          <p:spPr>
            <a:xfrm>
              <a:off x="9144000" y="2158492"/>
              <a:ext cx="5323343" cy="563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ko-KR" altLang="en-US" sz="3400" b="0" i="1" spc="17" dirty="0">
                  <a:solidFill>
                    <a:srgbClr val="F8CF2C"/>
                  </a:solidFill>
                  <a:latin typeface="Montserrat"/>
                </a:rPr>
                <a:t>예술업계 시장 활성화</a:t>
              </a:r>
              <a:endParaRPr lang="en-US" sz="3400" b="0" i="1" spc="17" dirty="0">
                <a:solidFill>
                  <a:srgbClr val="F8CF2C"/>
                </a:solidFill>
                <a:latin typeface="Montserrat"/>
              </a:endParaRPr>
            </a:p>
          </p:txBody>
        </p:sp>
      </p:grpSp>
      <p:sp>
        <p:nvSpPr>
          <p:cNvPr id="11" name="AutoShape 5">
            <a:extLst>
              <a:ext uri="{FF2B5EF4-FFF2-40B4-BE49-F238E27FC236}">
                <a16:creationId xmlns:a16="http://schemas.microsoft.com/office/drawing/2014/main" id="{234FA7B5-67FB-4748-A9ED-5A443A65EEDB}"/>
              </a:ext>
            </a:extLst>
          </p:cNvPr>
          <p:cNvSpPr/>
          <p:nvPr/>
        </p:nvSpPr>
        <p:spPr>
          <a:xfrm>
            <a:off x="9144000" y="1033047"/>
            <a:ext cx="2485559" cy="103601"/>
          </a:xfrm>
          <a:prstGeom prst="rect">
            <a:avLst/>
          </a:prstGeom>
          <a:solidFill>
            <a:srgbClr val="F8CF2C"/>
          </a:solidFill>
        </p:spPr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5B4C90-BCA1-4031-B19E-764FF5E3B389}"/>
              </a:ext>
            </a:extLst>
          </p:cNvPr>
          <p:cNvGrpSpPr/>
          <p:nvPr/>
        </p:nvGrpSpPr>
        <p:grpSpPr>
          <a:xfrm>
            <a:off x="9144000" y="3899354"/>
            <a:ext cx="6332178" cy="2062777"/>
            <a:chOff x="9144000" y="4195846"/>
            <a:chExt cx="6332178" cy="206277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7B628AA-8EB7-427F-97D3-69A3D9E6C283}"/>
                </a:ext>
              </a:extLst>
            </p:cNvPr>
            <p:cNvGrpSpPr/>
            <p:nvPr/>
          </p:nvGrpSpPr>
          <p:grpSpPr>
            <a:xfrm>
              <a:off x="9144000" y="4653377"/>
              <a:ext cx="6332178" cy="1605246"/>
              <a:chOff x="9144000" y="5056560"/>
              <a:chExt cx="6332178" cy="1605246"/>
            </a:xfrm>
          </p:grpSpPr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9992CC4C-0983-4EC3-A634-A1549834A5B1}"/>
                  </a:ext>
                </a:extLst>
              </p:cNvPr>
              <p:cNvSpPr txBox="1"/>
              <p:nvPr/>
            </p:nvSpPr>
            <p:spPr>
              <a:xfrm>
                <a:off x="9144000" y="5659544"/>
                <a:ext cx="6332178" cy="10022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200"/>
                  </a:lnSpc>
                </a:pPr>
                <a:r>
                  <a:rPr lang="ko-KR" altLang="en-US" sz="2000" dirty="0">
                    <a:solidFill>
                      <a:srgbClr val="FFFEE6"/>
                    </a:solidFill>
                    <a:latin typeface="Montserrat Light"/>
                  </a:rPr>
                  <a:t>대중에게 온</a:t>
                </a:r>
                <a:r>
                  <a:rPr lang="en-US" altLang="ko-KR" sz="2000" dirty="0">
                    <a:solidFill>
                      <a:srgbClr val="FFFEE6"/>
                    </a:solidFill>
                    <a:latin typeface="Montserrat Light"/>
                  </a:rPr>
                  <a:t>/</a:t>
                </a:r>
                <a:r>
                  <a:rPr lang="ko-KR" altLang="en-US" sz="2000" dirty="0">
                    <a:solidFill>
                      <a:srgbClr val="FFFEE6"/>
                    </a:solidFill>
                    <a:latin typeface="Montserrat Light"/>
                  </a:rPr>
                  <a:t>오프라인의 작품정보 제공으로</a:t>
                </a:r>
                <a:endParaRPr lang="en-US" altLang="ko-KR" sz="2000" dirty="0">
                  <a:solidFill>
                    <a:srgbClr val="FFFEE6"/>
                  </a:solidFill>
                  <a:latin typeface="Montserrat Light"/>
                </a:endParaRPr>
              </a:p>
              <a:p>
                <a:pPr algn="l">
                  <a:lnSpc>
                    <a:spcPts val="4200"/>
                  </a:lnSpc>
                </a:pPr>
                <a:r>
                  <a:rPr lang="ko-KR" altLang="en-US" sz="2000" dirty="0">
                    <a:solidFill>
                      <a:srgbClr val="FFFEE6"/>
                    </a:solidFill>
                    <a:latin typeface="Montserrat Light"/>
                  </a:rPr>
                  <a:t>대중의 예술계 관심 유도</a:t>
                </a:r>
                <a:endParaRPr lang="en-US" sz="2000" dirty="0">
                  <a:solidFill>
                    <a:srgbClr val="FFFEE6"/>
                  </a:solidFill>
                  <a:latin typeface="Montserrat Light"/>
                </a:endParaRPr>
              </a:p>
            </p:txBody>
          </p:sp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1624D944-B4B2-4D06-93AD-0F65E10A06B1}"/>
                  </a:ext>
                </a:extLst>
              </p:cNvPr>
              <p:cNvSpPr txBox="1"/>
              <p:nvPr/>
            </p:nvSpPr>
            <p:spPr>
              <a:xfrm>
                <a:off x="9144000" y="5056560"/>
                <a:ext cx="5308057" cy="5637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759"/>
                  </a:lnSpc>
                </a:pPr>
                <a:r>
                  <a:rPr lang="ko-KR" altLang="en-US" sz="3400" i="1" spc="17" dirty="0">
                    <a:solidFill>
                      <a:srgbClr val="F8CF2C"/>
                    </a:solidFill>
                    <a:latin typeface="Montserrat"/>
                  </a:rPr>
                  <a:t>예술작품 대중</a:t>
                </a:r>
                <a:r>
                  <a:rPr lang="ko-KR" altLang="en-US" sz="3400" b="0" i="1" spc="17" dirty="0">
                    <a:solidFill>
                      <a:srgbClr val="F8CF2C"/>
                    </a:solidFill>
                    <a:latin typeface="Montserrat"/>
                  </a:rPr>
                  <a:t>성 향상</a:t>
                </a:r>
                <a:endParaRPr lang="en-US" sz="3400" b="0" i="1" spc="17" dirty="0">
                  <a:solidFill>
                    <a:srgbClr val="F8CF2C"/>
                  </a:solidFill>
                  <a:latin typeface="Montserrat"/>
                </a:endParaRPr>
              </a:p>
            </p:txBody>
          </p:sp>
        </p:grp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9C2342B8-B8D7-4805-A0B5-BAB117B374A9}"/>
                </a:ext>
              </a:extLst>
            </p:cNvPr>
            <p:cNvSpPr/>
            <p:nvPr/>
          </p:nvSpPr>
          <p:spPr>
            <a:xfrm>
              <a:off x="9144000" y="4195846"/>
              <a:ext cx="2485559" cy="103601"/>
            </a:xfrm>
            <a:prstGeom prst="rect">
              <a:avLst/>
            </a:prstGeom>
            <a:solidFill>
              <a:srgbClr val="F8CF2C"/>
            </a:solidFill>
          </p:spPr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400187-13FA-4D3C-9341-BF49C1738044}"/>
              </a:ext>
            </a:extLst>
          </p:cNvPr>
          <p:cNvGrpSpPr/>
          <p:nvPr/>
        </p:nvGrpSpPr>
        <p:grpSpPr>
          <a:xfrm>
            <a:off x="9144000" y="6882221"/>
            <a:ext cx="6858000" cy="2591448"/>
            <a:chOff x="9144000" y="6743700"/>
            <a:chExt cx="6858000" cy="2591448"/>
          </a:xfrm>
        </p:grpSpPr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8788E174-EC08-451A-A1F9-890D50143DD5}"/>
                </a:ext>
              </a:extLst>
            </p:cNvPr>
            <p:cNvSpPr txBox="1"/>
            <p:nvPr/>
          </p:nvSpPr>
          <p:spPr>
            <a:xfrm>
              <a:off x="9144000" y="7804216"/>
              <a:ext cx="6858000" cy="15309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아마추어 작가들의 작품을 영리적 가치로 전환해 수익 제공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.</a:t>
              </a:r>
            </a:p>
            <a:p>
              <a:pPr algn="l">
                <a:lnSpc>
                  <a:spcPts val="4200"/>
                </a:lnSpc>
              </a:pP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막대한 전시 비용 및 작품 홍보 비용 감소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.</a:t>
              </a:r>
            </a:p>
            <a:p>
              <a:pPr algn="l">
                <a:lnSpc>
                  <a:spcPts val="4200"/>
                </a:lnSpc>
              </a:pP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작품에 대한 공정한 평가 기회 제공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.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D3B1931-BFE6-4311-B207-9B31B9A839EB}"/>
                </a:ext>
              </a:extLst>
            </p:cNvPr>
            <p:cNvSpPr txBox="1"/>
            <p:nvPr/>
          </p:nvSpPr>
          <p:spPr>
            <a:xfrm>
              <a:off x="9144000" y="7201232"/>
              <a:ext cx="6019800" cy="5548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ko-KR" altLang="en-US" sz="3400" b="0" i="1" spc="17" dirty="0">
                  <a:solidFill>
                    <a:srgbClr val="F8CF2C"/>
                  </a:solidFill>
                  <a:latin typeface="Montserrat"/>
                </a:rPr>
                <a:t>예술가의 진입장벽 완화</a:t>
              </a:r>
              <a:endParaRPr lang="en-US" sz="3400" b="0" i="1" spc="17" dirty="0">
                <a:solidFill>
                  <a:srgbClr val="F8CF2C"/>
                </a:solidFill>
                <a:latin typeface="Montserrat"/>
              </a:endParaRPr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85553EC-A178-49C9-B19F-6A41F5851EE9}"/>
                </a:ext>
              </a:extLst>
            </p:cNvPr>
            <p:cNvSpPr/>
            <p:nvPr/>
          </p:nvSpPr>
          <p:spPr>
            <a:xfrm>
              <a:off x="9144000" y="6743700"/>
              <a:ext cx="2485559" cy="103601"/>
            </a:xfrm>
            <a:prstGeom prst="rect">
              <a:avLst/>
            </a:prstGeom>
            <a:solidFill>
              <a:srgbClr val="F8CF2C"/>
            </a:solidFill>
          </p:spPr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FEBC0C44-F357-482F-A66C-F6A3D389D8F7}"/>
              </a:ext>
            </a:extLst>
          </p:cNvPr>
          <p:cNvGrpSpPr/>
          <p:nvPr/>
        </p:nvGrpSpPr>
        <p:grpSpPr>
          <a:xfrm>
            <a:off x="1655401" y="4299447"/>
            <a:ext cx="6350396" cy="1648431"/>
            <a:chOff x="0" y="-9525"/>
            <a:chExt cx="8467195" cy="2197908"/>
          </a:xfrm>
        </p:grpSpPr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A1004F83-F812-41D1-9B62-54E6161FF528}"/>
                </a:ext>
              </a:extLst>
            </p:cNvPr>
            <p:cNvSpPr txBox="1"/>
            <p:nvPr/>
          </p:nvSpPr>
          <p:spPr>
            <a:xfrm>
              <a:off x="0" y="-9525"/>
              <a:ext cx="8467195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ko-KR" altLang="en-US" sz="5600" dirty="0">
                  <a:solidFill>
                    <a:srgbClr val="F8CF2C"/>
                  </a:solidFill>
                  <a:latin typeface="Montserrat"/>
                </a:rPr>
                <a:t>기대효과</a:t>
              </a:r>
              <a:endParaRPr lang="en-US" sz="5600" dirty="0">
                <a:solidFill>
                  <a:srgbClr val="F8CF2C"/>
                </a:solidFill>
                <a:latin typeface="Montserrat"/>
              </a:endParaRPr>
            </a:p>
          </p:txBody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D7E27CA-D52E-4C15-8F78-612C1B0E910E}"/>
                </a:ext>
              </a:extLst>
            </p:cNvPr>
            <p:cNvSpPr txBox="1"/>
            <p:nvPr/>
          </p:nvSpPr>
          <p:spPr>
            <a:xfrm>
              <a:off x="2775" y="1350376"/>
              <a:ext cx="8442904" cy="838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460"/>
                </a:lnSpc>
              </a:pPr>
              <a:r>
                <a:rPr lang="en-US" sz="4000" spc="294" dirty="0">
                  <a:solidFill>
                    <a:srgbClr val="FFFEE6"/>
                  </a:solidFill>
                  <a:latin typeface="Montserrat"/>
                </a:rPr>
                <a:t>EVERYONE IS ARTIST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29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575904" y="1722712"/>
            <a:ext cx="11136192" cy="6841577"/>
          </a:xfrm>
          <a:prstGeom prst="rect">
            <a:avLst/>
          </a:prstGeom>
          <a:solidFill>
            <a:srgbClr val="252827"/>
          </a:solidFill>
        </p:spPr>
      </p:sp>
      <p:sp>
        <p:nvSpPr>
          <p:cNvPr id="4" name="TextBox 4"/>
          <p:cNvSpPr txBox="1"/>
          <p:nvPr/>
        </p:nvSpPr>
        <p:spPr>
          <a:xfrm>
            <a:off x="4372946" y="4454080"/>
            <a:ext cx="9529755" cy="6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144" dirty="0">
                <a:solidFill>
                  <a:srgbClr val="FFFEE6"/>
                </a:solidFill>
                <a:latin typeface="Montserrat"/>
              </a:rPr>
              <a:t>04. </a:t>
            </a:r>
            <a:r>
              <a:rPr lang="ko-KR" altLang="en-US" sz="4800" spc="144" dirty="0">
                <a:solidFill>
                  <a:srgbClr val="FFFEE6"/>
                </a:solidFill>
                <a:latin typeface="Montserrat"/>
              </a:rPr>
              <a:t>시연</a:t>
            </a:r>
            <a:endParaRPr lang="en-US" sz="4800" b="0" spc="144" dirty="0">
              <a:solidFill>
                <a:srgbClr val="FFFEE6"/>
              </a:solidFill>
              <a:latin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72946" y="5962131"/>
            <a:ext cx="9542108" cy="48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8CF2C"/>
                </a:solidFill>
                <a:latin typeface="Montserrat Light"/>
              </a:rPr>
              <a:t>EVERYONE IS ARTIST.</a:t>
            </a:r>
          </a:p>
        </p:txBody>
      </p:sp>
      <p:pic>
        <p:nvPicPr>
          <p:cNvPr id="6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87517" y="2548667"/>
            <a:ext cx="1312967" cy="131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8C7031-BC47-4865-9CB0-84C3C5581371}"/>
              </a:ext>
            </a:extLst>
          </p:cNvPr>
          <p:cNvGrpSpPr/>
          <p:nvPr/>
        </p:nvGrpSpPr>
        <p:grpSpPr>
          <a:xfrm>
            <a:off x="2858491" y="0"/>
            <a:ext cx="12571019" cy="10287000"/>
            <a:chOff x="2858491" y="0"/>
            <a:chExt cx="12571019" cy="10287000"/>
          </a:xfrm>
        </p:grpSpPr>
        <p:sp>
          <p:nvSpPr>
            <p:cNvPr id="27" name="AutoShape 2">
              <a:extLst>
                <a:ext uri="{FF2B5EF4-FFF2-40B4-BE49-F238E27FC236}">
                  <a16:creationId xmlns:a16="http://schemas.microsoft.com/office/drawing/2014/main" id="{5575B14F-17DC-4BC5-82AE-758EA399401B}"/>
                </a:ext>
              </a:extLst>
            </p:cNvPr>
            <p:cNvSpPr/>
            <p:nvPr/>
          </p:nvSpPr>
          <p:spPr>
            <a:xfrm>
              <a:off x="2858491" y="0"/>
              <a:ext cx="12571019" cy="10287000"/>
            </a:xfrm>
            <a:prstGeom prst="rect">
              <a:avLst/>
            </a:prstGeom>
            <a:solidFill>
              <a:srgbClr val="252827"/>
            </a:solidFill>
          </p:spPr>
        </p:sp>
        <p:grpSp>
          <p:nvGrpSpPr>
            <p:cNvPr id="29" name="Group 3">
              <a:extLst>
                <a:ext uri="{FF2B5EF4-FFF2-40B4-BE49-F238E27FC236}">
                  <a16:creationId xmlns:a16="http://schemas.microsoft.com/office/drawing/2014/main" id="{433F27C8-8357-4177-B45D-2CF6C846A15B}"/>
                </a:ext>
              </a:extLst>
            </p:cNvPr>
            <p:cNvGrpSpPr/>
            <p:nvPr/>
          </p:nvGrpSpPr>
          <p:grpSpPr>
            <a:xfrm>
              <a:off x="4363836" y="2552922"/>
              <a:ext cx="9560325" cy="5130160"/>
              <a:chOff x="-1" y="-38100"/>
              <a:chExt cx="12747100" cy="6840214"/>
            </a:xfrm>
          </p:grpSpPr>
          <p:sp>
            <p:nvSpPr>
              <p:cNvPr id="31" name="TextBox 4">
                <a:extLst>
                  <a:ext uri="{FF2B5EF4-FFF2-40B4-BE49-F238E27FC236}">
                    <a16:creationId xmlns:a16="http://schemas.microsoft.com/office/drawing/2014/main" id="{FC4E49DA-7944-4F43-BE65-7077084EF5E9}"/>
                  </a:ext>
                </a:extLst>
              </p:cNvPr>
              <p:cNvSpPr txBox="1"/>
              <p:nvPr/>
            </p:nvSpPr>
            <p:spPr>
              <a:xfrm>
                <a:off x="1306307" y="6080378"/>
                <a:ext cx="10134487" cy="72173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759"/>
                  </a:lnSpc>
                </a:pPr>
                <a:r>
                  <a:rPr lang="en-US" sz="2800" i="1" spc="17" dirty="0">
                    <a:solidFill>
                      <a:srgbClr val="FFFEE6"/>
                    </a:solidFill>
                    <a:latin typeface="Montserrat"/>
                  </a:rPr>
                  <a:t>2019.05.27</a:t>
                </a:r>
              </a:p>
            </p:txBody>
          </p:sp>
          <p:sp>
            <p:nvSpPr>
              <p:cNvPr id="32" name="AutoShape 5">
                <a:extLst>
                  <a:ext uri="{FF2B5EF4-FFF2-40B4-BE49-F238E27FC236}">
                    <a16:creationId xmlns:a16="http://schemas.microsoft.com/office/drawing/2014/main" id="{794E3E3E-5C5D-4EA4-A1E2-71FB06578385}"/>
                  </a:ext>
                </a:extLst>
              </p:cNvPr>
              <p:cNvSpPr/>
              <p:nvPr/>
            </p:nvSpPr>
            <p:spPr>
              <a:xfrm>
                <a:off x="4716511" y="5331833"/>
                <a:ext cx="3314079" cy="138135"/>
              </a:xfrm>
              <a:prstGeom prst="rect">
                <a:avLst/>
              </a:prstGeom>
              <a:solidFill>
                <a:srgbClr val="FFFEE6"/>
              </a:solidFill>
            </p:spPr>
          </p:sp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E6A63B2A-9F1E-4B41-A691-6368B7DA468D}"/>
                  </a:ext>
                </a:extLst>
              </p:cNvPr>
              <p:cNvSpPr txBox="1"/>
              <p:nvPr/>
            </p:nvSpPr>
            <p:spPr>
              <a:xfrm>
                <a:off x="-1" y="2556243"/>
                <a:ext cx="12747100" cy="10259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000"/>
                  </a:lnSpc>
                </a:pPr>
                <a:r>
                  <a:rPr lang="en-US" sz="8000" spc="150" dirty="0">
                    <a:solidFill>
                      <a:srgbClr val="F8CF2C"/>
                    </a:solidFill>
                    <a:latin typeface="Montserrat"/>
                  </a:rPr>
                  <a:t>Q &amp; A</a:t>
                </a:r>
              </a:p>
            </p:txBody>
          </p:sp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88A29B09-54B9-4963-8365-9F408E792817}"/>
                  </a:ext>
                </a:extLst>
              </p:cNvPr>
              <p:cNvSpPr txBox="1"/>
              <p:nvPr/>
            </p:nvSpPr>
            <p:spPr>
              <a:xfrm>
                <a:off x="1306307" y="-38100"/>
                <a:ext cx="10134487" cy="8446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460"/>
                  </a:lnSpc>
                </a:pPr>
                <a:r>
                  <a:rPr lang="en-US" sz="4000" spc="294" dirty="0">
                    <a:solidFill>
                      <a:srgbClr val="FFFEE6"/>
                    </a:solidFill>
                    <a:latin typeface="Montserrat"/>
                  </a:rPr>
                  <a:t>PSEEK.COM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97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575904" y="1722712"/>
            <a:ext cx="11136192" cy="6841577"/>
          </a:xfrm>
          <a:prstGeom prst="rect">
            <a:avLst/>
          </a:prstGeom>
          <a:solidFill>
            <a:srgbClr val="252827"/>
          </a:solidFill>
        </p:spPr>
      </p:sp>
      <p:sp>
        <p:nvSpPr>
          <p:cNvPr id="4" name="TextBox 4"/>
          <p:cNvSpPr txBox="1"/>
          <p:nvPr/>
        </p:nvSpPr>
        <p:spPr>
          <a:xfrm>
            <a:off x="4372946" y="4454080"/>
            <a:ext cx="9529755" cy="6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144" dirty="0">
                <a:solidFill>
                  <a:srgbClr val="FFFEE6"/>
                </a:solidFill>
                <a:latin typeface="Montserrat"/>
              </a:rPr>
              <a:t>03. </a:t>
            </a:r>
            <a:r>
              <a:rPr lang="ko-KR" altLang="en-US" sz="4800" spc="144" dirty="0">
                <a:solidFill>
                  <a:srgbClr val="FFFEE6"/>
                </a:solidFill>
                <a:latin typeface="Montserrat"/>
              </a:rPr>
              <a:t>구현</a:t>
            </a:r>
            <a:endParaRPr lang="en-US" sz="4800" b="0" spc="144" dirty="0">
              <a:solidFill>
                <a:srgbClr val="FFFEE6"/>
              </a:solidFill>
              <a:latin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72946" y="5962131"/>
            <a:ext cx="9542108" cy="48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8CF2C"/>
                </a:solidFill>
                <a:latin typeface="Montserrat Light"/>
              </a:rPr>
              <a:t>EVERYONE IS ARTIST.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487517" y="2548667"/>
            <a:ext cx="1312967" cy="131296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F87CDED-F03F-4A1F-8188-834AB3F1686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3DBCAD-9DCE-4002-959B-8DFAFD7A95D9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 descr="스크린샷, 전자기기이(가) 표시된 사진&#10;&#10;자동 생성된 설명">
              <a:extLst>
                <a:ext uri="{FF2B5EF4-FFF2-40B4-BE49-F238E27FC236}">
                  <a16:creationId xmlns:a16="http://schemas.microsoft.com/office/drawing/2014/main" id="{67CDD5C3-441E-4BF9-8F4D-EDBBBD9CF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918" y="973561"/>
              <a:ext cx="14444162" cy="833987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D29413-5156-4278-9B73-072CFA5E5E22}"/>
                </a:ext>
              </a:extLst>
            </p:cNvPr>
            <p:cNvSpPr/>
            <p:nvPr/>
          </p:nvSpPr>
          <p:spPr>
            <a:xfrm>
              <a:off x="3808157" y="1678065"/>
              <a:ext cx="10746043" cy="6361035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>
                  <a:solidFill>
                    <a:srgbClr val="FFFEE6"/>
                  </a:solidFill>
                </a:rPr>
                <a:t>전체 서비스</a:t>
              </a: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F1C6DA26-D22C-42A6-B80B-9D0BCA4667EC}"/>
                </a:ext>
              </a:extLst>
            </p:cNvPr>
            <p:cNvSpPr txBox="1"/>
            <p:nvPr/>
          </p:nvSpPr>
          <p:spPr>
            <a:xfrm>
              <a:off x="577894" y="9674578"/>
              <a:ext cx="4436791" cy="38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96A6DFA6-66A9-4806-9454-47EC47D89AA9}"/>
                </a:ext>
              </a:extLst>
            </p:cNvPr>
            <p:cNvSpPr/>
            <p:nvPr/>
          </p:nvSpPr>
          <p:spPr>
            <a:xfrm>
              <a:off x="577894" y="9479215"/>
              <a:ext cx="2485559" cy="103601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13" name="total">
            <a:hlinkClick r:id="" action="ppaction://media"/>
            <a:extLst>
              <a:ext uri="{FF2B5EF4-FFF2-40B4-BE49-F238E27FC236}">
                <a16:creationId xmlns:a16="http://schemas.microsoft.com/office/drawing/2014/main" id="{DE4D2DCE-E3D6-4202-9AEA-0A1F22C11A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08157" y="1678065"/>
            <a:ext cx="10746043" cy="63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2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814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1D2A4A58-A73D-444C-9968-DE2880F00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18" y="973561"/>
            <a:ext cx="14444162" cy="83398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1639B1-1620-40D6-900A-B87F12666D86}"/>
              </a:ext>
            </a:extLst>
          </p:cNvPr>
          <p:cNvSpPr/>
          <p:nvPr/>
        </p:nvSpPr>
        <p:spPr>
          <a:xfrm>
            <a:off x="3808157" y="1678065"/>
            <a:ext cx="10746043" cy="63610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rgbClr val="FFFEE6"/>
                </a:solidFill>
              </a:rPr>
              <a:t>LIKE </a:t>
            </a:r>
            <a:r>
              <a:rPr lang="ko-KR" altLang="en-US" sz="5400" dirty="0">
                <a:solidFill>
                  <a:srgbClr val="FFFEE6"/>
                </a:solidFill>
              </a:rPr>
              <a:t>서비스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FCDFD7D8-BAE8-4D90-A307-4FCC0E965952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87395BD-FCAE-4ABB-A23E-2E232B619E27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A0A3A520-F7AB-4B30-8981-C2BA05ADB6E0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2" name="pick">
            <a:hlinkClick r:id="" action="ppaction://media"/>
            <a:extLst>
              <a:ext uri="{FF2B5EF4-FFF2-40B4-BE49-F238E27FC236}">
                <a16:creationId xmlns:a16="http://schemas.microsoft.com/office/drawing/2014/main" id="{28DB6346-9077-4119-B6A8-F16E56A78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08157" y="1685685"/>
            <a:ext cx="10671686" cy="63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4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9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64684" y="0"/>
            <a:ext cx="11264230" cy="10287000"/>
          </a:xfrm>
          <a:prstGeom prst="rect">
            <a:avLst/>
          </a:prstGeom>
          <a:solidFill>
            <a:srgbClr val="FFFEE6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8508408"/>
            <a:ext cx="4436791" cy="737869"/>
            <a:chOff x="0" y="0"/>
            <a:chExt cx="5915722" cy="983826"/>
          </a:xfrm>
        </p:grpSpPr>
        <p:sp>
          <p:nvSpPr>
            <p:cNvPr id="4" name="TextBox 4"/>
            <p:cNvSpPr txBox="1"/>
            <p:nvPr/>
          </p:nvSpPr>
          <p:spPr>
            <a:xfrm>
              <a:off x="0" y="474711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592011" y="1021556"/>
            <a:ext cx="9009576" cy="85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1" dirty="0">
                <a:solidFill>
                  <a:srgbClr val="252827"/>
                </a:solidFill>
                <a:latin typeface="Montserrat"/>
              </a:rPr>
              <a:t>INDEX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92011" y="2124424"/>
            <a:ext cx="7162996" cy="66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b="1" spc="294" dirty="0">
                <a:solidFill>
                  <a:srgbClr val="252827"/>
                </a:solidFill>
                <a:latin typeface="Montserrat"/>
              </a:rPr>
              <a:t>Topics to Cover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92011" y="3555481"/>
            <a:ext cx="7162996" cy="478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252827"/>
                </a:solidFill>
              </a:rPr>
              <a:t>01. </a:t>
            </a:r>
            <a:r>
              <a:rPr lang="ko-KR" altLang="en-US" sz="3000" dirty="0">
                <a:solidFill>
                  <a:srgbClr val="252827"/>
                </a:solidFill>
              </a:rPr>
              <a:t>프로젝트 개요</a:t>
            </a:r>
            <a:endParaRPr lang="en-US" altLang="ko-KR" sz="3000" dirty="0">
              <a:solidFill>
                <a:srgbClr val="252827"/>
              </a:solidFill>
            </a:endParaRPr>
          </a:p>
          <a:p>
            <a:pPr>
              <a:lnSpc>
                <a:spcPts val="4200"/>
              </a:lnSpc>
            </a:pPr>
            <a:endParaRPr lang="en-US" altLang="ko-KR" sz="3000" dirty="0">
              <a:solidFill>
                <a:srgbClr val="252827"/>
              </a:solidFill>
            </a:endParaRPr>
          </a:p>
          <a:p>
            <a:pPr>
              <a:lnSpc>
                <a:spcPts val="4200"/>
              </a:lnSpc>
            </a:pPr>
            <a:r>
              <a:rPr lang="en-US" altLang="ko-KR" sz="3000" dirty="0">
                <a:solidFill>
                  <a:srgbClr val="252827"/>
                </a:solidFill>
              </a:rPr>
              <a:t>02. </a:t>
            </a:r>
            <a:r>
              <a:rPr lang="ko-KR" altLang="en-US" sz="3000" dirty="0">
                <a:solidFill>
                  <a:srgbClr val="252827"/>
                </a:solidFill>
              </a:rPr>
              <a:t>분석 설계</a:t>
            </a:r>
            <a:endParaRPr lang="en-US" altLang="ko-KR" sz="3000" dirty="0">
              <a:solidFill>
                <a:srgbClr val="252827"/>
              </a:solidFill>
            </a:endParaRPr>
          </a:p>
          <a:p>
            <a:pPr>
              <a:lnSpc>
                <a:spcPts val="4200"/>
              </a:lnSpc>
            </a:pPr>
            <a:endParaRPr lang="en-US" altLang="ko-KR" sz="3000" dirty="0">
              <a:solidFill>
                <a:srgbClr val="252827"/>
              </a:solidFill>
            </a:endParaRPr>
          </a:p>
          <a:p>
            <a:pPr>
              <a:lnSpc>
                <a:spcPts val="4200"/>
              </a:lnSpc>
            </a:pPr>
            <a:r>
              <a:rPr lang="en-US" altLang="ko-KR" sz="3000" dirty="0">
                <a:solidFill>
                  <a:srgbClr val="252827"/>
                </a:solidFill>
              </a:rPr>
              <a:t>03. </a:t>
            </a:r>
            <a:r>
              <a:rPr lang="ko-KR" altLang="en-US" sz="3000" dirty="0">
                <a:solidFill>
                  <a:srgbClr val="252827"/>
                </a:solidFill>
              </a:rPr>
              <a:t>기대효과</a:t>
            </a:r>
            <a:endParaRPr lang="en-US" altLang="ko-KR" sz="3000" dirty="0">
              <a:solidFill>
                <a:srgbClr val="252827"/>
              </a:solidFill>
            </a:endParaRPr>
          </a:p>
          <a:p>
            <a:pPr>
              <a:lnSpc>
                <a:spcPts val="4200"/>
              </a:lnSpc>
            </a:pPr>
            <a:endParaRPr lang="en-US" altLang="ko-KR" sz="3000" dirty="0">
              <a:solidFill>
                <a:srgbClr val="252827"/>
              </a:solidFill>
            </a:endParaRPr>
          </a:p>
          <a:p>
            <a:pPr>
              <a:lnSpc>
                <a:spcPts val="4200"/>
              </a:lnSpc>
            </a:pPr>
            <a:r>
              <a:rPr lang="en-US" altLang="ko-KR" sz="3000" dirty="0">
                <a:solidFill>
                  <a:srgbClr val="252827"/>
                </a:solidFill>
              </a:rPr>
              <a:t>04. </a:t>
            </a:r>
            <a:r>
              <a:rPr lang="ko-KR" altLang="en-US" sz="3000" dirty="0">
                <a:solidFill>
                  <a:srgbClr val="252827"/>
                </a:solidFill>
              </a:rPr>
              <a:t>시연</a:t>
            </a:r>
            <a:endParaRPr lang="en-US" altLang="ko-KR" sz="3000" dirty="0">
              <a:solidFill>
                <a:srgbClr val="252827"/>
              </a:solidFill>
            </a:endParaRPr>
          </a:p>
          <a:p>
            <a:pPr>
              <a:lnSpc>
                <a:spcPts val="4200"/>
              </a:lnSpc>
            </a:pPr>
            <a:endParaRPr lang="en-US" altLang="ko-KR" sz="3000" dirty="0">
              <a:solidFill>
                <a:srgbClr val="252827"/>
              </a:solidFill>
              <a:latin typeface="Montserrat Light"/>
            </a:endParaRPr>
          </a:p>
          <a:p>
            <a:pPr algn="l">
              <a:lnSpc>
                <a:spcPts val="4200"/>
              </a:lnSpc>
            </a:pPr>
            <a:endParaRPr lang="en-US" altLang="ko-KR" sz="3000" dirty="0">
              <a:solidFill>
                <a:srgbClr val="252827"/>
              </a:solidFill>
              <a:latin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1D2A4A58-A73D-444C-9968-DE2880F00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18" y="973561"/>
            <a:ext cx="14444162" cy="83398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1639B1-1620-40D6-900A-B87F12666D86}"/>
              </a:ext>
            </a:extLst>
          </p:cNvPr>
          <p:cNvSpPr/>
          <p:nvPr/>
        </p:nvSpPr>
        <p:spPr>
          <a:xfrm>
            <a:off x="3808157" y="1678065"/>
            <a:ext cx="10746043" cy="63610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rgbClr val="FFFEE6"/>
                </a:solidFill>
              </a:rPr>
              <a:t>마이페이지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FCDFD7D8-BAE8-4D90-A307-4FCC0E965952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87395BD-FCAE-4ABB-A23E-2E232B619E27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A0A3A520-F7AB-4B30-8981-C2BA05ADB6E0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2" name="mypageNpick">
            <a:hlinkClick r:id="" action="ppaction://media"/>
            <a:extLst>
              <a:ext uri="{FF2B5EF4-FFF2-40B4-BE49-F238E27FC236}">
                <a16:creationId xmlns:a16="http://schemas.microsoft.com/office/drawing/2014/main" id="{7683CD9E-EDF6-47E7-8623-A05B22354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0977" y="1678065"/>
            <a:ext cx="10746043" cy="63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3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6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1D2A4A58-A73D-444C-9968-DE2880F00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18" y="973561"/>
            <a:ext cx="14444162" cy="83398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1639B1-1620-40D6-900A-B87F12666D86}"/>
              </a:ext>
            </a:extLst>
          </p:cNvPr>
          <p:cNvSpPr/>
          <p:nvPr/>
        </p:nvSpPr>
        <p:spPr>
          <a:xfrm>
            <a:off x="3808157" y="1678065"/>
            <a:ext cx="10746043" cy="63610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rgbClr val="FFFEE6"/>
                </a:solidFill>
              </a:rPr>
              <a:t>내 작품관리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FCDFD7D8-BAE8-4D90-A307-4FCC0E965952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87395BD-FCAE-4ABB-A23E-2E232B619E27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A0A3A520-F7AB-4B30-8981-C2BA05ADB6E0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2" name="myartList">
            <a:hlinkClick r:id="" action="ppaction://media"/>
            <a:extLst>
              <a:ext uri="{FF2B5EF4-FFF2-40B4-BE49-F238E27FC236}">
                <a16:creationId xmlns:a16="http://schemas.microsoft.com/office/drawing/2014/main" id="{E402E087-1E7C-44C9-86BE-A00F7DE6C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08157" y="1678065"/>
            <a:ext cx="10746043" cy="633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9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1D2A4A58-A73D-444C-9968-DE2880F00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18" y="973561"/>
            <a:ext cx="14444162" cy="83398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1639B1-1620-40D6-900A-B87F12666D86}"/>
              </a:ext>
            </a:extLst>
          </p:cNvPr>
          <p:cNvSpPr/>
          <p:nvPr/>
        </p:nvSpPr>
        <p:spPr>
          <a:xfrm>
            <a:off x="3808157" y="1678065"/>
            <a:ext cx="10746043" cy="63610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rgbClr val="FFFEE6"/>
                </a:solidFill>
              </a:rPr>
              <a:t>온라인 미술관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FCDFD7D8-BAE8-4D90-A307-4FCC0E965952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87395BD-FCAE-4ABB-A23E-2E232B619E27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A0A3A520-F7AB-4B30-8981-C2BA05ADB6E0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3" name="museum">
            <a:hlinkClick r:id="" action="ppaction://media"/>
            <a:extLst>
              <a:ext uri="{FF2B5EF4-FFF2-40B4-BE49-F238E27FC236}">
                <a16:creationId xmlns:a16="http://schemas.microsoft.com/office/drawing/2014/main" id="{848B9B16-3C47-417D-BEA7-46A03D057D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23397" y="1678065"/>
            <a:ext cx="10730803" cy="63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4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2514" t="16381" r="2514" b="343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575904" y="1722712"/>
            <a:ext cx="11136192" cy="6841577"/>
          </a:xfrm>
          <a:prstGeom prst="rect">
            <a:avLst/>
          </a:prstGeom>
          <a:solidFill>
            <a:srgbClr val="252827"/>
          </a:solidFill>
        </p:spPr>
      </p:sp>
      <p:sp>
        <p:nvSpPr>
          <p:cNvPr id="4" name="TextBox 4"/>
          <p:cNvSpPr txBox="1"/>
          <p:nvPr/>
        </p:nvSpPr>
        <p:spPr>
          <a:xfrm>
            <a:off x="4372946" y="4454080"/>
            <a:ext cx="9529755" cy="6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144" dirty="0">
                <a:solidFill>
                  <a:srgbClr val="FFFEE6"/>
                </a:solidFill>
                <a:latin typeface="Montserrat"/>
              </a:rPr>
              <a:t>01. </a:t>
            </a:r>
            <a:r>
              <a:rPr lang="ko-KR" altLang="en-US" sz="4800" spc="144" dirty="0">
                <a:solidFill>
                  <a:srgbClr val="FFFEE6"/>
                </a:solidFill>
                <a:latin typeface="Montserrat"/>
              </a:rPr>
              <a:t>프로젝트 개요</a:t>
            </a:r>
            <a:endParaRPr lang="en-US" sz="4800" b="0" spc="144" dirty="0">
              <a:solidFill>
                <a:srgbClr val="FFFEE6"/>
              </a:solidFill>
              <a:latin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72946" y="5962131"/>
            <a:ext cx="9542108" cy="48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8CF2C"/>
                </a:solidFill>
                <a:latin typeface="Montserrat Light"/>
              </a:rPr>
              <a:t>EVERYONE IS ARTIST.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87517" y="2548667"/>
            <a:ext cx="1312967" cy="1312967"/>
          </a:xfrm>
          <a:prstGeom prst="rect">
            <a:avLst/>
          </a:prstGeom>
        </p:spPr>
      </p:pic>
      <p:grpSp>
        <p:nvGrpSpPr>
          <p:cNvPr id="62" name="Group 2">
            <a:extLst>
              <a:ext uri="{FF2B5EF4-FFF2-40B4-BE49-F238E27FC236}">
                <a16:creationId xmlns:a16="http://schemas.microsoft.com/office/drawing/2014/main" id="{0C833A2A-AA2A-4061-824A-0599FDF44E3B}"/>
              </a:ext>
            </a:extLst>
          </p:cNvPr>
          <p:cNvGrpSpPr/>
          <p:nvPr/>
        </p:nvGrpSpPr>
        <p:grpSpPr>
          <a:xfrm>
            <a:off x="-290912" y="-252242"/>
            <a:ext cx="18869824" cy="10791484"/>
            <a:chOff x="0" y="0"/>
            <a:chExt cx="25159766" cy="14388646"/>
          </a:xfrm>
        </p:grpSpPr>
        <p:pic>
          <p:nvPicPr>
            <p:cNvPr id="63" name="Picture 3">
              <a:extLst>
                <a:ext uri="{FF2B5EF4-FFF2-40B4-BE49-F238E27FC236}">
                  <a16:creationId xmlns:a16="http://schemas.microsoft.com/office/drawing/2014/main" id="{E2F2B826-C9CF-4157-9F50-D92295989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4880" b="42148"/>
            <a:stretch>
              <a:fillRect/>
            </a:stretch>
          </p:blipFill>
          <p:spPr>
            <a:xfrm>
              <a:off x="0" y="0"/>
              <a:ext cx="25159766" cy="7194323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4C493275-19D0-4EC4-874F-27C0F37B3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8630" b="28630"/>
            <a:stretch>
              <a:fillRect/>
            </a:stretch>
          </p:blipFill>
          <p:spPr>
            <a:xfrm>
              <a:off x="0" y="7194323"/>
              <a:ext cx="25159766" cy="7194323"/>
            </a:xfrm>
            <a:prstGeom prst="rect">
              <a:avLst/>
            </a:prstGeom>
          </p:spPr>
        </p:pic>
      </p:grpSp>
      <p:sp>
        <p:nvSpPr>
          <p:cNvPr id="65" name="AutoShape 6">
            <a:extLst>
              <a:ext uri="{FF2B5EF4-FFF2-40B4-BE49-F238E27FC236}">
                <a16:creationId xmlns:a16="http://schemas.microsoft.com/office/drawing/2014/main" id="{9F948796-6B45-4935-9D16-F038752DC25A}"/>
              </a:ext>
            </a:extLst>
          </p:cNvPr>
          <p:cNvSpPr/>
          <p:nvPr/>
        </p:nvSpPr>
        <p:spPr>
          <a:xfrm>
            <a:off x="5487271" y="2484573"/>
            <a:ext cx="11924885" cy="5646185"/>
          </a:xfrm>
          <a:prstGeom prst="rect">
            <a:avLst/>
          </a:prstGeom>
          <a:solidFill>
            <a:srgbClr val="FFFEE6"/>
          </a:solidFill>
        </p:spPr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E9A219F-21C5-46F6-B486-FE899E0F0585}"/>
              </a:ext>
            </a:extLst>
          </p:cNvPr>
          <p:cNvGrpSpPr/>
          <p:nvPr/>
        </p:nvGrpSpPr>
        <p:grpSpPr>
          <a:xfrm>
            <a:off x="6135099" y="4082008"/>
            <a:ext cx="10322688" cy="3192117"/>
            <a:chOff x="4305854" y="10500298"/>
            <a:chExt cx="10322688" cy="3192117"/>
          </a:xfrm>
        </p:grpSpPr>
        <p:pic>
          <p:nvPicPr>
            <p:cNvPr id="67" name="그래픽 66" descr="이미지">
              <a:extLst>
                <a:ext uri="{FF2B5EF4-FFF2-40B4-BE49-F238E27FC236}">
                  <a16:creationId xmlns:a16="http://schemas.microsoft.com/office/drawing/2014/main" id="{61B18EC1-6730-4BE5-94AB-41C3EFDDD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436425" y="10500298"/>
              <a:ext cx="3192117" cy="3192117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063AF9E-CCB5-4336-9CCF-4AE7E74DE4B5}"/>
                </a:ext>
              </a:extLst>
            </p:cNvPr>
            <p:cNvGrpSpPr/>
            <p:nvPr/>
          </p:nvGrpSpPr>
          <p:grpSpPr>
            <a:xfrm>
              <a:off x="4305854" y="10846088"/>
              <a:ext cx="2735788" cy="2750000"/>
              <a:chOff x="5960844" y="5143500"/>
              <a:chExt cx="2735788" cy="2750000"/>
            </a:xfrm>
          </p:grpSpPr>
          <p:pic>
            <p:nvPicPr>
              <p:cNvPr id="72" name="그래픽 71" descr="농장 장면">
                <a:extLst>
                  <a:ext uri="{FF2B5EF4-FFF2-40B4-BE49-F238E27FC236}">
                    <a16:creationId xmlns:a16="http://schemas.microsoft.com/office/drawing/2014/main" id="{308AA936-0197-44DF-990B-2618314D3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960844" y="5157712"/>
                <a:ext cx="2735788" cy="2735788"/>
              </a:xfrm>
              <a:prstGeom prst="rect">
                <a:avLst/>
              </a:prstGeom>
            </p:spPr>
          </p:pic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5AC11DE-4F03-4719-85D4-07D3D9E3E101}"/>
                  </a:ext>
                </a:extLst>
              </p:cNvPr>
              <p:cNvSpPr/>
              <p:nvPr/>
            </p:nvSpPr>
            <p:spPr>
              <a:xfrm>
                <a:off x="6102466" y="5143500"/>
                <a:ext cx="2452789" cy="244473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FC59549D-D168-4595-834A-0C4E8BC45D0B}"/>
                </a:ext>
              </a:extLst>
            </p:cNvPr>
            <p:cNvSpPr/>
            <p:nvPr/>
          </p:nvSpPr>
          <p:spPr>
            <a:xfrm>
              <a:off x="7041642" y="11842137"/>
              <a:ext cx="4394783" cy="365138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래픽 69" descr="웹 디자인">
              <a:extLst>
                <a:ext uri="{FF2B5EF4-FFF2-40B4-BE49-F238E27FC236}">
                  <a16:creationId xmlns:a16="http://schemas.microsoft.com/office/drawing/2014/main" id="{D3B8317D-3E1C-4070-8BDF-B6E0EB96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28003" y="12050518"/>
              <a:ext cx="1080683" cy="108068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4928B45-0E58-48BE-838B-E1F5D236356E}"/>
                </a:ext>
              </a:extLst>
            </p:cNvPr>
            <p:cNvSpPr txBox="1"/>
            <p:nvPr/>
          </p:nvSpPr>
          <p:spPr>
            <a:xfrm>
              <a:off x="6360631" y="11198801"/>
              <a:ext cx="5729775" cy="6086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5460"/>
                </a:lnSpc>
                <a:defRPr sz="7200" b="1" spc="294">
                  <a:solidFill>
                    <a:srgbClr val="252827"/>
                  </a:solidFill>
                  <a:latin typeface="Montserrat"/>
                </a:defRPr>
              </a:lvl1pPr>
            </a:lstStyle>
            <a:p>
              <a:r>
                <a:rPr lang="en-US" altLang="ko-KR" sz="2800" b="0" dirty="0"/>
                <a:t>DIGITIZING</a:t>
              </a:r>
              <a:endParaRPr lang="ko-KR" altLang="en-US" sz="2800" b="0" dirty="0"/>
            </a:p>
          </p:txBody>
        </p:sp>
      </p:grpSp>
      <p:sp>
        <p:nvSpPr>
          <p:cNvPr id="74" name="TextBox 7">
            <a:extLst>
              <a:ext uri="{FF2B5EF4-FFF2-40B4-BE49-F238E27FC236}">
                <a16:creationId xmlns:a16="http://schemas.microsoft.com/office/drawing/2014/main" id="{D6D4E24F-AD49-4BCB-87FF-16E72E16F612}"/>
              </a:ext>
            </a:extLst>
          </p:cNvPr>
          <p:cNvSpPr txBox="1"/>
          <p:nvPr/>
        </p:nvSpPr>
        <p:spPr>
          <a:xfrm>
            <a:off x="5334000" y="3149115"/>
            <a:ext cx="1192488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7200" spc="294" dirty="0">
                <a:solidFill>
                  <a:srgbClr val="252827"/>
                </a:solidFill>
                <a:latin typeface="Montserrat"/>
              </a:rPr>
              <a:t>EVERYONE IS ARTIST</a:t>
            </a:r>
          </a:p>
        </p:txBody>
      </p:sp>
      <p:grpSp>
        <p:nvGrpSpPr>
          <p:cNvPr id="80" name="Group 3">
            <a:extLst>
              <a:ext uri="{FF2B5EF4-FFF2-40B4-BE49-F238E27FC236}">
                <a16:creationId xmlns:a16="http://schemas.microsoft.com/office/drawing/2014/main" id="{AF17E10B-9436-4172-B020-A8B4BDE6932A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81" name="TextBox 4">
              <a:extLst>
                <a:ext uri="{FF2B5EF4-FFF2-40B4-BE49-F238E27FC236}">
                  <a16:creationId xmlns:a16="http://schemas.microsoft.com/office/drawing/2014/main" id="{B55F69DF-85B6-4913-9D28-FF738AFA7CBC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82" name="AutoShape 5">
              <a:extLst>
                <a:ext uri="{FF2B5EF4-FFF2-40B4-BE49-F238E27FC236}">
                  <a16:creationId xmlns:a16="http://schemas.microsoft.com/office/drawing/2014/main" id="{2C386A6C-9279-4141-BE16-D7BB12DE9E9C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59FA84-5823-4CF1-BB04-C0521C37A1FA}"/>
              </a:ext>
            </a:extLst>
          </p:cNvPr>
          <p:cNvGrpSpPr/>
          <p:nvPr/>
        </p:nvGrpSpPr>
        <p:grpSpPr>
          <a:xfrm>
            <a:off x="5017203" y="4107571"/>
            <a:ext cx="12062270" cy="3733800"/>
            <a:chOff x="5017203" y="4107571"/>
            <a:chExt cx="12062270" cy="3733800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06109B8-DF08-4EA6-9E61-63D45787393C}"/>
                </a:ext>
              </a:extLst>
            </p:cNvPr>
            <p:cNvGrpSpPr/>
            <p:nvPr/>
          </p:nvGrpSpPr>
          <p:grpSpPr>
            <a:xfrm>
              <a:off x="13345673" y="4107571"/>
              <a:ext cx="3733800" cy="3733800"/>
              <a:chOff x="7967104" y="4811791"/>
              <a:chExt cx="2702304" cy="2702304"/>
            </a:xfrm>
          </p:grpSpPr>
          <p:pic>
            <p:nvPicPr>
              <p:cNvPr id="78" name="그래픽 77" descr="그림판">
                <a:extLst>
                  <a:ext uri="{FF2B5EF4-FFF2-40B4-BE49-F238E27FC236}">
                    <a16:creationId xmlns:a16="http://schemas.microsoft.com/office/drawing/2014/main" id="{DECD9F87-004E-4E5B-A9BA-2385A6007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967104" y="4811791"/>
                <a:ext cx="2702304" cy="2702304"/>
              </a:xfrm>
              <a:prstGeom prst="rect">
                <a:avLst/>
              </a:prstGeom>
            </p:spPr>
          </p:pic>
          <p:pic>
            <p:nvPicPr>
              <p:cNvPr id="79" name="그래픽 78" descr="페인트 브러시">
                <a:extLst>
                  <a:ext uri="{FF2B5EF4-FFF2-40B4-BE49-F238E27FC236}">
                    <a16:creationId xmlns:a16="http://schemas.microsoft.com/office/drawing/2014/main" id="{541261F6-CA92-407B-89CE-E9CBFA2AE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4947082">
                <a:off x="9069639" y="5758348"/>
                <a:ext cx="1272002" cy="1272002"/>
              </a:xfrm>
              <a:prstGeom prst="rect">
                <a:avLst/>
              </a:prstGeom>
            </p:spPr>
          </p:pic>
        </p:grp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4C89D136-C9C6-4D65-9FD0-5C19CFCF60CE}"/>
                </a:ext>
              </a:extLst>
            </p:cNvPr>
            <p:cNvSpPr txBox="1"/>
            <p:nvPr/>
          </p:nvSpPr>
          <p:spPr>
            <a:xfrm>
              <a:off x="5843490" y="5650165"/>
              <a:ext cx="6660997" cy="731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600" b="1" dirty="0">
                  <a:solidFill>
                    <a:srgbClr val="FFA937"/>
                  </a:solidFill>
                  <a:latin typeface="Montserrat Light"/>
                </a:rPr>
                <a:t>나만의 온라인 미술관 플랫폼</a:t>
              </a:r>
              <a:endParaRPr lang="en-US" sz="3600" b="1" dirty="0">
                <a:solidFill>
                  <a:srgbClr val="FFA937"/>
                </a:solidFill>
                <a:latin typeface="Montserrat Light"/>
              </a:endParaRPr>
            </a:p>
          </p:txBody>
        </p:sp>
        <p:sp>
          <p:nvSpPr>
            <p:cNvPr id="83" name="TextBox 7">
              <a:extLst>
                <a:ext uri="{FF2B5EF4-FFF2-40B4-BE49-F238E27FC236}">
                  <a16:creationId xmlns:a16="http://schemas.microsoft.com/office/drawing/2014/main" id="{8CB3A1FC-9220-4043-817C-DD1E8C359068}"/>
                </a:ext>
              </a:extLst>
            </p:cNvPr>
            <p:cNvSpPr txBox="1"/>
            <p:nvPr/>
          </p:nvSpPr>
          <p:spPr>
            <a:xfrm>
              <a:off x="5017203" y="4892807"/>
              <a:ext cx="5479969" cy="7263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6000" spc="294" dirty="0">
                  <a:solidFill>
                    <a:srgbClr val="FFA937"/>
                  </a:solidFill>
                  <a:latin typeface="Montserrat"/>
                </a:rPr>
                <a:t>P-SEEK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2514" t="16381" r="2514" b="343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277800"/>
            <a:ext cx="18288000" cy="7629276"/>
          </a:xfrm>
          <a:prstGeom prst="rect">
            <a:avLst/>
          </a:prstGeom>
          <a:solidFill>
            <a:srgbClr val="252827">
              <a:alpha val="90000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4363837" y="1715185"/>
            <a:ext cx="9560325" cy="6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ko-KR" altLang="en-US" sz="4800" spc="144" dirty="0">
                <a:solidFill>
                  <a:srgbClr val="F8CF2C"/>
                </a:solidFill>
                <a:latin typeface="Montserrat"/>
              </a:rPr>
              <a:t>주제 현황 및 배경</a:t>
            </a:r>
            <a:endParaRPr lang="en-US" sz="4800" spc="144" dirty="0">
              <a:solidFill>
                <a:srgbClr val="F8CF2C"/>
              </a:solidFill>
              <a:latin typeface="Montserra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92179" y="4990034"/>
            <a:ext cx="3800329" cy="3234812"/>
            <a:chOff x="0" y="-66675"/>
            <a:chExt cx="5067105" cy="4313083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5067105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 i="1" spc="17" dirty="0">
                  <a:solidFill>
                    <a:srgbClr val="F8CF2C"/>
                  </a:solidFill>
                  <a:latin typeface="Montserrat"/>
                </a:rPr>
                <a:t>100% ETH</a:t>
              </a:r>
              <a:r>
                <a:rPr lang="en-US" sz="3400" b="0" i="1" spc="17" dirty="0">
                  <a:solidFill>
                    <a:srgbClr val="F8CF2C"/>
                  </a:solidFill>
                  <a:latin typeface="Montserrat"/>
                </a:rPr>
                <a:t>ICAL PROCESSES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03004" y="1848436"/>
              <a:ext cx="4061096" cy="2397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i="1" spc="13">
                  <a:solidFill>
                    <a:srgbClr val="FFFEE6"/>
                  </a:solidFill>
                  <a:latin typeface="Montserrat Light"/>
                </a:rPr>
                <a:t>Presentations are communication tools that can be demonstrations.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47611" y="5040040"/>
            <a:ext cx="4162296" cy="3184806"/>
            <a:chOff x="0" y="0"/>
            <a:chExt cx="5549729" cy="4246408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5549729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 i="1" spc="17">
                  <a:solidFill>
                    <a:srgbClr val="F8CF2C"/>
                  </a:solidFill>
                  <a:latin typeface="Montserrat"/>
                </a:rPr>
                <a:t>100% TR</a:t>
              </a:r>
              <a:r>
                <a:rPr lang="en-US" sz="3400" b="0" i="1" spc="17">
                  <a:solidFill>
                    <a:srgbClr val="F8CF2C"/>
                  </a:solidFill>
                  <a:latin typeface="Montserrat"/>
                </a:rPr>
                <a:t>ANSPARENCY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44316" y="1848436"/>
              <a:ext cx="4061096" cy="2397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i="1" spc="13">
                  <a:solidFill>
                    <a:srgbClr val="FFFEE6"/>
                  </a:solidFill>
                  <a:latin typeface="Montserrat Light"/>
                </a:rPr>
                <a:t>Presentations </a:t>
              </a:r>
              <a:r>
                <a:rPr lang="en-US" sz="2600" b="0" i="1" spc="13">
                  <a:solidFill>
                    <a:srgbClr val="FFFEE6"/>
                  </a:solidFill>
                  <a:latin typeface="Montserrat Light"/>
                </a:rPr>
                <a:t>are communication tools that can be demonstrations.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30537" y="4973365"/>
            <a:ext cx="386927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i="1" spc="17">
                <a:solidFill>
                  <a:srgbClr val="F8CF2C"/>
                </a:solidFill>
                <a:latin typeface="Montserrat"/>
              </a:rPr>
              <a:t>100% CUSTOM</a:t>
            </a:r>
            <a:r>
              <a:rPr lang="en-US" sz="3400" b="0" i="1" spc="17">
                <a:solidFill>
                  <a:srgbClr val="F8CF2C"/>
                </a:solidFill>
                <a:latin typeface="Montserrat"/>
              </a:rPr>
              <a:t>ER SATISFACTION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42264" y="6414460"/>
            <a:ext cx="3045822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1" spc="13">
                <a:solidFill>
                  <a:srgbClr val="FFFEE6"/>
                </a:solidFill>
                <a:latin typeface="Montserrat Light"/>
              </a:rPr>
              <a:t>Presentations </a:t>
            </a:r>
            <a:r>
              <a:rPr lang="en-US" sz="2600" b="0" i="1" spc="13">
                <a:solidFill>
                  <a:srgbClr val="FFFEE6"/>
                </a:solidFill>
                <a:latin typeface="Montserrat Light"/>
              </a:rPr>
              <a:t>are communication tools that can be demonstrations.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CDC68E6B-BA43-428F-9464-EE5B353233AF}"/>
              </a:ext>
            </a:extLst>
          </p:cNvPr>
          <p:cNvSpPr/>
          <p:nvPr/>
        </p:nvSpPr>
        <p:spPr>
          <a:xfrm>
            <a:off x="0" y="3314700"/>
            <a:ext cx="18288000" cy="5230400"/>
          </a:xfrm>
          <a:prstGeom prst="rect">
            <a:avLst/>
          </a:prstGeom>
          <a:solidFill>
            <a:srgbClr val="252827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54D551-9D64-45D6-B438-B1E8100A6A9A}"/>
              </a:ext>
            </a:extLst>
          </p:cNvPr>
          <p:cNvSpPr/>
          <p:nvPr/>
        </p:nvSpPr>
        <p:spPr>
          <a:xfrm>
            <a:off x="1203959" y="3314702"/>
            <a:ext cx="7569086" cy="529685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E8A6EA61-E957-4EE0-B52B-2F6938483E22}"/>
              </a:ext>
            </a:extLst>
          </p:cNvPr>
          <p:cNvSpPr txBox="1"/>
          <p:nvPr/>
        </p:nvSpPr>
        <p:spPr>
          <a:xfrm>
            <a:off x="1887218" y="3447603"/>
            <a:ext cx="5760803" cy="594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altLang="ko-KR" sz="2400" b="1" spc="294" dirty="0">
                <a:solidFill>
                  <a:srgbClr val="252827"/>
                </a:solidFill>
                <a:latin typeface="Montserrat"/>
              </a:rPr>
              <a:t>Q.</a:t>
            </a:r>
            <a:r>
              <a:rPr lang="ko-KR" altLang="en-US" sz="2400" b="1" spc="294" dirty="0">
                <a:solidFill>
                  <a:srgbClr val="252827"/>
                </a:solidFill>
                <a:latin typeface="Montserrat"/>
              </a:rPr>
              <a:t> 작품 </a:t>
            </a:r>
            <a:r>
              <a:rPr lang="en-US" altLang="ko-KR" sz="2400" b="1" spc="294" dirty="0">
                <a:solidFill>
                  <a:srgbClr val="252827"/>
                </a:solidFill>
                <a:latin typeface="Montserrat"/>
              </a:rPr>
              <a:t>“</a:t>
            </a:r>
            <a:r>
              <a:rPr lang="ko-KR" altLang="en-US" sz="2400" b="1" spc="294" dirty="0">
                <a:solidFill>
                  <a:srgbClr val="252827"/>
                </a:solidFill>
                <a:latin typeface="Montserrat"/>
              </a:rPr>
              <a:t>관람</a:t>
            </a:r>
            <a:r>
              <a:rPr lang="en-US" altLang="ko-KR" sz="2400" b="1" spc="294" dirty="0">
                <a:solidFill>
                  <a:srgbClr val="252827"/>
                </a:solidFill>
                <a:latin typeface="Montserrat"/>
              </a:rPr>
              <a:t>”</a:t>
            </a:r>
            <a:r>
              <a:rPr lang="ko-KR" altLang="en-US" sz="2400" b="1" spc="294" dirty="0">
                <a:solidFill>
                  <a:srgbClr val="252827"/>
                </a:solidFill>
                <a:latin typeface="Montserrat"/>
              </a:rPr>
              <a:t>에 있어 불편한 점</a:t>
            </a:r>
            <a:r>
              <a:rPr lang="en-US" altLang="ko-KR" sz="2400" b="1" spc="294" dirty="0">
                <a:solidFill>
                  <a:srgbClr val="252827"/>
                </a:solidFill>
                <a:latin typeface="Montserrat"/>
              </a:rPr>
              <a:t>?</a:t>
            </a:r>
            <a:endParaRPr lang="en-US" sz="2400" b="1" spc="294" dirty="0">
              <a:solidFill>
                <a:srgbClr val="252827"/>
              </a:solidFill>
              <a:latin typeface="Montserrat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F9AD7E0D-3C1C-41EE-92AD-83C77FBF349F}"/>
              </a:ext>
            </a:extLst>
          </p:cNvPr>
          <p:cNvSpPr txBox="1"/>
          <p:nvPr/>
        </p:nvSpPr>
        <p:spPr>
          <a:xfrm>
            <a:off x="2154812" y="8086203"/>
            <a:ext cx="4992021" cy="37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ko-KR" sz="1600" dirty="0">
                <a:solidFill>
                  <a:srgbClr val="252827"/>
                </a:solidFill>
                <a:latin typeface="Montserrat Light"/>
              </a:rPr>
              <a:t>* </a:t>
            </a:r>
            <a:r>
              <a:rPr lang="ko-KR" altLang="en-US" sz="1600" dirty="0">
                <a:solidFill>
                  <a:srgbClr val="252827"/>
                </a:solidFill>
                <a:latin typeface="Montserrat Light"/>
              </a:rPr>
              <a:t>구글</a:t>
            </a:r>
            <a:r>
              <a:rPr lang="en-US" altLang="ko-KR" sz="1600" dirty="0">
                <a:solidFill>
                  <a:srgbClr val="252827"/>
                </a:solidFill>
                <a:latin typeface="Montserrat Light"/>
              </a:rPr>
              <a:t>Docs</a:t>
            </a:r>
            <a:r>
              <a:rPr lang="ko-KR" altLang="en-US" sz="1600" dirty="0">
                <a:solidFill>
                  <a:srgbClr val="252827"/>
                </a:solidFill>
                <a:latin typeface="Montserrat Light"/>
              </a:rPr>
              <a:t>를 통한 설문조사 </a:t>
            </a:r>
            <a:r>
              <a:rPr lang="en-US" altLang="ko-KR" sz="1600" dirty="0">
                <a:solidFill>
                  <a:srgbClr val="252827"/>
                </a:solidFill>
                <a:latin typeface="Montserrat Light"/>
              </a:rPr>
              <a:t>(</a:t>
            </a:r>
            <a:r>
              <a:rPr lang="ko-KR" altLang="en-US" sz="1600" dirty="0">
                <a:solidFill>
                  <a:srgbClr val="252827"/>
                </a:solidFill>
                <a:latin typeface="Montserrat Light"/>
              </a:rPr>
              <a:t>응답 </a:t>
            </a:r>
            <a:r>
              <a:rPr lang="en-US" altLang="ko-KR" sz="1600" dirty="0">
                <a:solidFill>
                  <a:srgbClr val="252827"/>
                </a:solidFill>
                <a:latin typeface="Montserrat Light"/>
              </a:rPr>
              <a:t>105</a:t>
            </a:r>
            <a:r>
              <a:rPr lang="ko-KR" altLang="en-US" sz="1600" dirty="0">
                <a:solidFill>
                  <a:srgbClr val="252827"/>
                </a:solidFill>
                <a:latin typeface="Montserrat Light"/>
              </a:rPr>
              <a:t>명</a:t>
            </a:r>
            <a:r>
              <a:rPr lang="en-US" altLang="ko-KR" sz="1600" dirty="0">
                <a:solidFill>
                  <a:srgbClr val="252827"/>
                </a:solidFill>
                <a:latin typeface="Montserrat Light"/>
              </a:rPr>
              <a:t>)</a:t>
            </a:r>
            <a:endParaRPr lang="en-US" sz="1600" dirty="0">
              <a:solidFill>
                <a:srgbClr val="252827"/>
              </a:solidFill>
              <a:latin typeface="Montserrat Light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2FF20D36-6C22-4FE9-ABEC-F4D785F40A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3191243"/>
              </p:ext>
            </p:extLst>
          </p:nvPr>
        </p:nvGraphicFramePr>
        <p:xfrm>
          <a:off x="1457338" y="4254743"/>
          <a:ext cx="6675203" cy="3686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E5CEAF-51FB-4E64-A705-47F9D154C0A1}"/>
              </a:ext>
            </a:extLst>
          </p:cNvPr>
          <p:cNvGrpSpPr/>
          <p:nvPr/>
        </p:nvGrpSpPr>
        <p:grpSpPr>
          <a:xfrm>
            <a:off x="9355325" y="3314700"/>
            <a:ext cx="8027134" cy="5230399"/>
            <a:chOff x="7431864" y="2913509"/>
            <a:chExt cx="8027134" cy="523039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03DB353-27DF-4F40-B66B-9D41AB68272B}"/>
                </a:ext>
              </a:extLst>
            </p:cNvPr>
            <p:cNvSpPr/>
            <p:nvPr/>
          </p:nvSpPr>
          <p:spPr>
            <a:xfrm>
              <a:off x="7763276" y="2913509"/>
              <a:ext cx="7695722" cy="5230399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6DD2473-A562-4E09-B0C9-8C604A9A15E0}"/>
                </a:ext>
              </a:extLst>
            </p:cNvPr>
            <p:cNvSpPr txBox="1"/>
            <p:nvPr/>
          </p:nvSpPr>
          <p:spPr>
            <a:xfrm>
              <a:off x="8107119" y="2979960"/>
              <a:ext cx="5259615" cy="5947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altLang="ko-KR" sz="2400" b="1" spc="294" dirty="0">
                  <a:solidFill>
                    <a:srgbClr val="252827"/>
                  </a:solidFill>
                  <a:latin typeface="Montserrat"/>
                </a:rPr>
                <a:t>Q.</a:t>
              </a:r>
              <a:r>
                <a:rPr lang="ko-KR" altLang="en-US" sz="2400" b="1" spc="294" dirty="0">
                  <a:solidFill>
                    <a:srgbClr val="252827"/>
                  </a:solidFill>
                  <a:latin typeface="Montserrat"/>
                </a:rPr>
                <a:t> 예술 </a:t>
              </a:r>
              <a:r>
                <a:rPr lang="en-US" altLang="ko-KR" sz="2400" b="1" spc="294" dirty="0">
                  <a:solidFill>
                    <a:srgbClr val="252827"/>
                  </a:solidFill>
                  <a:latin typeface="Montserrat"/>
                </a:rPr>
                <a:t>“</a:t>
              </a:r>
              <a:r>
                <a:rPr lang="ko-KR" altLang="en-US" sz="2400" b="1" spc="294" dirty="0">
                  <a:solidFill>
                    <a:srgbClr val="252827"/>
                  </a:solidFill>
                  <a:latin typeface="Montserrat"/>
                </a:rPr>
                <a:t>활동</a:t>
              </a:r>
              <a:r>
                <a:rPr lang="en-US" altLang="ko-KR" sz="2400" b="1" spc="294" dirty="0">
                  <a:solidFill>
                    <a:srgbClr val="252827"/>
                  </a:solidFill>
                  <a:latin typeface="Montserrat"/>
                </a:rPr>
                <a:t>”</a:t>
              </a:r>
              <a:r>
                <a:rPr lang="ko-KR" altLang="en-US" sz="2400" b="1" spc="294" dirty="0">
                  <a:solidFill>
                    <a:srgbClr val="252827"/>
                  </a:solidFill>
                  <a:latin typeface="Montserrat"/>
                </a:rPr>
                <a:t>에 있어 힘든 점</a:t>
              </a:r>
              <a:r>
                <a:rPr lang="en-US" altLang="ko-KR" sz="2400" b="1" spc="294" dirty="0">
                  <a:solidFill>
                    <a:srgbClr val="252827"/>
                  </a:solidFill>
                  <a:latin typeface="Montserrat"/>
                </a:rPr>
                <a:t>?</a:t>
              </a:r>
              <a:endParaRPr lang="en-US" sz="2400" b="1" spc="294" dirty="0">
                <a:solidFill>
                  <a:srgbClr val="252827"/>
                </a:solidFill>
                <a:latin typeface="Montserrat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F03D7B53-231A-462F-883D-B68AA1D8038B}"/>
                </a:ext>
              </a:extLst>
            </p:cNvPr>
            <p:cNvSpPr txBox="1"/>
            <p:nvPr/>
          </p:nvSpPr>
          <p:spPr>
            <a:xfrm>
              <a:off x="8374713" y="7618560"/>
              <a:ext cx="4992021" cy="370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altLang="ko-KR" sz="1600" dirty="0">
                  <a:solidFill>
                    <a:srgbClr val="252827"/>
                  </a:solidFill>
                  <a:latin typeface="Montserrat Light"/>
                </a:rPr>
                <a:t>* </a:t>
              </a:r>
              <a:r>
                <a:rPr lang="ko-KR" altLang="en-US" sz="1600" dirty="0">
                  <a:solidFill>
                    <a:srgbClr val="252827"/>
                  </a:solidFill>
                  <a:latin typeface="Montserrat Light"/>
                </a:rPr>
                <a:t>구글</a:t>
              </a:r>
              <a:r>
                <a:rPr lang="en-US" altLang="ko-KR" sz="1600" dirty="0">
                  <a:solidFill>
                    <a:srgbClr val="252827"/>
                  </a:solidFill>
                  <a:latin typeface="Montserrat Light"/>
                </a:rPr>
                <a:t>Docs</a:t>
              </a:r>
              <a:r>
                <a:rPr lang="ko-KR" altLang="en-US" sz="1600" dirty="0">
                  <a:solidFill>
                    <a:srgbClr val="252827"/>
                  </a:solidFill>
                  <a:latin typeface="Montserrat Light"/>
                </a:rPr>
                <a:t>를 통한 설문조사 </a:t>
              </a:r>
              <a:r>
                <a:rPr lang="en-US" altLang="ko-KR" sz="1600" dirty="0">
                  <a:solidFill>
                    <a:srgbClr val="252827"/>
                  </a:solidFill>
                  <a:latin typeface="Montserrat Light"/>
                </a:rPr>
                <a:t>(</a:t>
              </a:r>
              <a:r>
                <a:rPr lang="ko-KR" altLang="en-US" sz="1600" dirty="0">
                  <a:solidFill>
                    <a:srgbClr val="252827"/>
                  </a:solidFill>
                  <a:latin typeface="Montserrat Light"/>
                </a:rPr>
                <a:t>응답 </a:t>
              </a:r>
              <a:r>
                <a:rPr lang="en-US" altLang="ko-KR" sz="1600" dirty="0">
                  <a:solidFill>
                    <a:srgbClr val="252827"/>
                  </a:solidFill>
                  <a:latin typeface="Montserrat Light"/>
                </a:rPr>
                <a:t>105</a:t>
              </a:r>
              <a:r>
                <a:rPr lang="ko-KR" altLang="en-US" sz="1600" dirty="0">
                  <a:solidFill>
                    <a:srgbClr val="252827"/>
                  </a:solidFill>
                  <a:latin typeface="Montserrat Light"/>
                </a:rPr>
                <a:t>명</a:t>
              </a:r>
              <a:r>
                <a:rPr lang="en-US" altLang="ko-KR" sz="1600" dirty="0">
                  <a:solidFill>
                    <a:srgbClr val="252827"/>
                  </a:solidFill>
                  <a:latin typeface="Montserrat Light"/>
                </a:rPr>
                <a:t>)</a:t>
              </a:r>
              <a:endParaRPr lang="en-US" sz="1600" dirty="0">
                <a:solidFill>
                  <a:srgbClr val="252827"/>
                </a:solidFill>
                <a:latin typeface="Montserrat Light"/>
              </a:endParaRPr>
            </a:p>
          </p:txBody>
        </p:sp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04D0835D-B943-4317-904F-DAE43B24714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31790782"/>
                </p:ext>
              </p:extLst>
            </p:nvPr>
          </p:nvGraphicFramePr>
          <p:xfrm>
            <a:off x="7431864" y="3790501"/>
            <a:ext cx="7695722" cy="36903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6FF96410-D4FC-4F5E-A5EB-7730119B3FFA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67912767-8CE6-4196-9568-FD08E683764C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7DB37331-7763-4956-B2DC-8F60A4F1A760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5178" b="6418"/>
          <a:stretch>
            <a:fillRect/>
          </a:stretch>
        </p:blipFill>
        <p:spPr>
          <a:xfrm>
            <a:off x="9144001" y="0"/>
            <a:ext cx="91440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t="6418" b="5652"/>
          <a:stretch>
            <a:fillRect/>
          </a:stretch>
        </p:blipFill>
        <p:spPr>
          <a:xfrm>
            <a:off x="0" y="5143500"/>
            <a:ext cx="9144000" cy="51435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1031708"/>
            <a:ext cx="9791700" cy="3136936"/>
          </a:xfrm>
          <a:prstGeom prst="rect">
            <a:avLst/>
          </a:prstGeom>
          <a:solidFill>
            <a:srgbClr val="FFFEE6"/>
          </a:solidFill>
        </p:spPr>
        <p:txBody>
          <a:bodyPr/>
          <a:lstStyle/>
          <a:p>
            <a:r>
              <a:rPr lang="en-US" altLang="ko-KR" dirty="0"/>
              <a:t>        </a:t>
            </a:r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FC0C627-171B-4B14-92C6-7AB688A417B6}"/>
              </a:ext>
            </a:extLst>
          </p:cNvPr>
          <p:cNvGrpSpPr/>
          <p:nvPr/>
        </p:nvGrpSpPr>
        <p:grpSpPr>
          <a:xfrm>
            <a:off x="6601945" y="1200672"/>
            <a:ext cx="3126278" cy="878868"/>
            <a:chOff x="6601945" y="1200672"/>
            <a:chExt cx="3126278" cy="87886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04FE9DE-234B-437F-A2B9-4D4AE2620774}"/>
                </a:ext>
              </a:extLst>
            </p:cNvPr>
            <p:cNvGrpSpPr/>
            <p:nvPr/>
          </p:nvGrpSpPr>
          <p:grpSpPr>
            <a:xfrm>
              <a:off x="7061223" y="1200672"/>
              <a:ext cx="2667000" cy="878868"/>
              <a:chOff x="2196848" y="2867295"/>
              <a:chExt cx="3160088" cy="1041357"/>
            </a:xfrm>
          </p:grpSpPr>
          <p:pic>
            <p:nvPicPr>
              <p:cNvPr id="19" name="그래픽 18" descr="사용자">
                <a:extLst>
                  <a:ext uri="{FF2B5EF4-FFF2-40B4-BE49-F238E27FC236}">
                    <a16:creationId xmlns:a16="http://schemas.microsoft.com/office/drawing/2014/main" id="{373634E7-8BCE-47B9-8A56-FEE7A3F0F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42536" y="292377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그래픽 20" descr="최대화">
                <a:extLst>
                  <a:ext uri="{FF2B5EF4-FFF2-40B4-BE49-F238E27FC236}">
                    <a16:creationId xmlns:a16="http://schemas.microsoft.com/office/drawing/2014/main" id="{4D1A41E6-FE77-47B4-B35B-5161216BC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700000">
                <a:off x="3376018" y="29307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그래픽 22" descr="인터넷">
                <a:extLst>
                  <a:ext uri="{FF2B5EF4-FFF2-40B4-BE49-F238E27FC236}">
                    <a16:creationId xmlns:a16="http://schemas.microsoft.com/office/drawing/2014/main" id="{59AC083F-90ED-4E11-ADEC-FCF6340B3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196848" y="2867295"/>
                <a:ext cx="1041357" cy="1041357"/>
              </a:xfrm>
              <a:prstGeom prst="rect">
                <a:avLst/>
              </a:prstGeom>
            </p:spPr>
          </p:pic>
        </p:grp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42E963C-238D-4F8C-A110-ADFCFAECC95E}"/>
                </a:ext>
              </a:extLst>
            </p:cNvPr>
            <p:cNvSpPr/>
            <p:nvPr/>
          </p:nvSpPr>
          <p:spPr>
            <a:xfrm flipV="1">
              <a:off x="6601945" y="1596546"/>
              <a:ext cx="144558" cy="1445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F5E668-775D-47DC-B74A-1446213A6939}"/>
              </a:ext>
            </a:extLst>
          </p:cNvPr>
          <p:cNvGrpSpPr/>
          <p:nvPr/>
        </p:nvGrpSpPr>
        <p:grpSpPr>
          <a:xfrm>
            <a:off x="6601945" y="2069271"/>
            <a:ext cx="3585103" cy="944526"/>
            <a:chOff x="6601945" y="2069271"/>
            <a:chExt cx="3585103" cy="94452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DDD2517-9E0F-455B-A3A3-880BEB9C8898}"/>
                </a:ext>
              </a:extLst>
            </p:cNvPr>
            <p:cNvGrpSpPr/>
            <p:nvPr/>
          </p:nvGrpSpPr>
          <p:grpSpPr>
            <a:xfrm>
              <a:off x="6961741" y="2069271"/>
              <a:ext cx="1640849" cy="944526"/>
              <a:chOff x="7820740" y="2041327"/>
              <a:chExt cx="1640849" cy="944526"/>
            </a:xfrm>
          </p:grpSpPr>
          <p:pic>
            <p:nvPicPr>
              <p:cNvPr id="28" name="그래픽 27" descr="말풍선">
                <a:extLst>
                  <a:ext uri="{FF2B5EF4-FFF2-40B4-BE49-F238E27FC236}">
                    <a16:creationId xmlns:a16="http://schemas.microsoft.com/office/drawing/2014/main" id="{822D6606-8788-4182-AC79-9B517EAD3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820740" y="2041327"/>
                <a:ext cx="1165355" cy="914400"/>
              </a:xfrm>
              <a:prstGeom prst="rect">
                <a:avLst/>
              </a:prstGeom>
            </p:spPr>
          </p:pic>
          <p:pic>
            <p:nvPicPr>
              <p:cNvPr id="33" name="그래픽 32" descr="사용자">
                <a:extLst>
                  <a:ext uri="{FF2B5EF4-FFF2-40B4-BE49-F238E27FC236}">
                    <a16:creationId xmlns:a16="http://schemas.microsoft.com/office/drawing/2014/main" id="{A7671A9A-7F51-49B0-86D6-17B8548FA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99590" y="2323854"/>
                <a:ext cx="661999" cy="661999"/>
              </a:xfrm>
              <a:prstGeom prst="rect">
                <a:avLst/>
              </a:prstGeom>
            </p:spPr>
          </p:pic>
          <p:sp>
            <p:nvSpPr>
              <p:cNvPr id="34" name="별: 꼭짓점 5개 33">
                <a:extLst>
                  <a:ext uri="{FF2B5EF4-FFF2-40B4-BE49-F238E27FC236}">
                    <a16:creationId xmlns:a16="http://schemas.microsoft.com/office/drawing/2014/main" id="{6AFC69DC-48EC-474E-832A-6AF7F3EA94B9}"/>
                  </a:ext>
                </a:extLst>
              </p:cNvPr>
              <p:cNvSpPr/>
              <p:nvPr/>
            </p:nvSpPr>
            <p:spPr>
              <a:xfrm>
                <a:off x="8059339" y="2301521"/>
                <a:ext cx="230681" cy="230681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별: 꼭짓점 5개 34">
                <a:extLst>
                  <a:ext uri="{FF2B5EF4-FFF2-40B4-BE49-F238E27FC236}">
                    <a16:creationId xmlns:a16="http://schemas.microsoft.com/office/drawing/2014/main" id="{A98E8C6A-81AD-4073-B8AB-D6C5379276DC}"/>
                  </a:ext>
                </a:extLst>
              </p:cNvPr>
              <p:cNvSpPr/>
              <p:nvPr/>
            </p:nvSpPr>
            <p:spPr>
              <a:xfrm>
                <a:off x="8292036" y="2301521"/>
                <a:ext cx="230681" cy="230681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별: 꼭짓점 5개 35">
                <a:extLst>
                  <a:ext uri="{FF2B5EF4-FFF2-40B4-BE49-F238E27FC236}">
                    <a16:creationId xmlns:a16="http://schemas.microsoft.com/office/drawing/2014/main" id="{6DFA4295-D1E5-4A47-9811-1FD707C64471}"/>
                  </a:ext>
                </a:extLst>
              </p:cNvPr>
              <p:cNvSpPr/>
              <p:nvPr/>
            </p:nvSpPr>
            <p:spPr>
              <a:xfrm>
                <a:off x="8519090" y="2298105"/>
                <a:ext cx="230681" cy="230681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C2622DD-0144-4984-8C8F-EC5043C2F528}"/>
                </a:ext>
              </a:extLst>
            </p:cNvPr>
            <p:cNvSpPr/>
            <p:nvPr/>
          </p:nvSpPr>
          <p:spPr>
            <a:xfrm flipV="1">
              <a:off x="6601945" y="2469318"/>
              <a:ext cx="144558" cy="1445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2A7547E-3E4D-4FAA-BCDE-F5B70ABF3087}"/>
                </a:ext>
              </a:extLst>
            </p:cNvPr>
            <p:cNvGrpSpPr/>
            <p:nvPr/>
          </p:nvGrpSpPr>
          <p:grpSpPr>
            <a:xfrm>
              <a:off x="8859288" y="2242724"/>
              <a:ext cx="1327760" cy="591107"/>
              <a:chOff x="9970268" y="2397640"/>
              <a:chExt cx="1327760" cy="591107"/>
            </a:xfrm>
          </p:grpSpPr>
          <p:pic>
            <p:nvPicPr>
              <p:cNvPr id="30" name="그래픽 29" descr="엄지척 기호 ">
                <a:extLst>
                  <a:ext uri="{FF2B5EF4-FFF2-40B4-BE49-F238E27FC236}">
                    <a16:creationId xmlns:a16="http://schemas.microsoft.com/office/drawing/2014/main" id="{9920F321-0254-4C43-BD96-CD693D0EE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970268" y="2397640"/>
                <a:ext cx="591107" cy="591107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C12BEC-F275-4174-B86E-07089BA43F7D}"/>
                  </a:ext>
                </a:extLst>
              </p:cNvPr>
              <p:cNvSpPr txBox="1"/>
              <p:nvPr/>
            </p:nvSpPr>
            <p:spPr>
              <a:xfrm>
                <a:off x="10492999" y="2444095"/>
                <a:ext cx="805029" cy="5232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LIKE</a:t>
                </a:r>
                <a:endParaRPr lang="ko-KR" altLang="en-US" sz="2800" b="1" dirty="0"/>
              </a:p>
            </p:txBody>
          </p:sp>
        </p:grpSp>
      </p:grpSp>
      <p:sp>
        <p:nvSpPr>
          <p:cNvPr id="67" name="AutoShape 5">
            <a:extLst>
              <a:ext uri="{FF2B5EF4-FFF2-40B4-BE49-F238E27FC236}">
                <a16:creationId xmlns:a16="http://schemas.microsoft.com/office/drawing/2014/main" id="{F52EC23C-6D48-42B9-8E78-E76928E779D1}"/>
              </a:ext>
            </a:extLst>
          </p:cNvPr>
          <p:cNvSpPr/>
          <p:nvPr/>
        </p:nvSpPr>
        <p:spPr>
          <a:xfrm>
            <a:off x="7467601" y="6118356"/>
            <a:ext cx="9791700" cy="3264601"/>
          </a:xfrm>
          <a:prstGeom prst="rect">
            <a:avLst/>
          </a:prstGeom>
          <a:solidFill>
            <a:srgbClr val="FFFEE6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15" name="그림 14" descr="클립아트이(가) 표시된 사진&#10;&#10;자동 생성된 설명">
            <a:extLst>
              <a:ext uri="{FF2B5EF4-FFF2-40B4-BE49-F238E27FC236}">
                <a16:creationId xmlns:a16="http://schemas.microsoft.com/office/drawing/2014/main" id="{CCB0E4BA-9BCB-4A84-8E8B-38A828EB01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88" y="1619880"/>
            <a:ext cx="4292063" cy="189206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5DC00E8-7D63-4B53-BDA4-4DCDED9364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68" y="6825528"/>
            <a:ext cx="3514687" cy="17259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379543F5-1266-400A-85DE-3149CCC6C7DE}"/>
              </a:ext>
            </a:extLst>
          </p:cNvPr>
          <p:cNvGrpSpPr/>
          <p:nvPr/>
        </p:nvGrpSpPr>
        <p:grpSpPr>
          <a:xfrm>
            <a:off x="12620746" y="6725934"/>
            <a:ext cx="3292972" cy="914400"/>
            <a:chOff x="12620746" y="6725934"/>
            <a:chExt cx="3292972" cy="914400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262166D-891D-4620-804C-DF1DB2E0F6F1}"/>
                </a:ext>
              </a:extLst>
            </p:cNvPr>
            <p:cNvSpPr/>
            <p:nvPr/>
          </p:nvSpPr>
          <p:spPr>
            <a:xfrm rot="10800000" flipV="1">
              <a:off x="12620746" y="7176228"/>
              <a:ext cx="144558" cy="1445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사용자">
              <a:extLst>
                <a:ext uri="{FF2B5EF4-FFF2-40B4-BE49-F238E27FC236}">
                  <a16:creationId xmlns:a16="http://schemas.microsoft.com/office/drawing/2014/main" id="{F629BE65-DD80-4D64-BA1D-EFDACD97A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141997" y="6791364"/>
              <a:ext cx="771721" cy="771721"/>
            </a:xfrm>
            <a:prstGeom prst="rect">
              <a:avLst/>
            </a:prstGeom>
          </p:spPr>
        </p:pic>
        <p:pic>
          <p:nvPicPr>
            <p:cNvPr id="70" name="그래픽 69" descr="인터넷">
              <a:extLst>
                <a:ext uri="{FF2B5EF4-FFF2-40B4-BE49-F238E27FC236}">
                  <a16:creationId xmlns:a16="http://schemas.microsoft.com/office/drawing/2014/main" id="{04FA821B-59CB-4A3F-A6D3-D4BCC5DA7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246718" y="6743700"/>
              <a:ext cx="878868" cy="878868"/>
            </a:xfrm>
            <a:prstGeom prst="rect">
              <a:avLst/>
            </a:prstGeom>
          </p:spPr>
        </p:pic>
        <p:pic>
          <p:nvPicPr>
            <p:cNvPr id="26" name="그래픽 25" descr="줄 화살표: 일자형">
              <a:extLst>
                <a:ext uri="{FF2B5EF4-FFF2-40B4-BE49-F238E27FC236}">
                  <a16:creationId xmlns:a16="http://schemas.microsoft.com/office/drawing/2014/main" id="{AD755AD9-C1C9-4510-A13C-0714AFBBE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>
              <a:off x="14207071" y="6725934"/>
              <a:ext cx="914400" cy="914400"/>
            </a:xfrm>
            <a:prstGeom prst="rect">
              <a:avLst/>
            </a:prstGeom>
          </p:spPr>
        </p:pic>
      </p:grpSp>
      <p:sp>
        <p:nvSpPr>
          <p:cNvPr id="86" name="TextBox 2">
            <a:extLst>
              <a:ext uri="{FF2B5EF4-FFF2-40B4-BE49-F238E27FC236}">
                <a16:creationId xmlns:a16="http://schemas.microsoft.com/office/drawing/2014/main" id="{BE3DDEA7-655C-451D-97CA-E1463ADBD008}"/>
              </a:ext>
            </a:extLst>
          </p:cNvPr>
          <p:cNvSpPr txBox="1"/>
          <p:nvPr/>
        </p:nvSpPr>
        <p:spPr>
          <a:xfrm>
            <a:off x="12535967" y="1231469"/>
            <a:ext cx="4651673" cy="689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759"/>
              </a:lnSpc>
            </a:pPr>
            <a:r>
              <a:rPr lang="ko-KR" altLang="en-US" sz="4800" spc="144" dirty="0">
                <a:solidFill>
                  <a:srgbClr val="FFC000"/>
                </a:solidFill>
                <a:latin typeface="Montserrat"/>
              </a:rPr>
              <a:t>서비스</a:t>
            </a:r>
            <a:r>
              <a:rPr lang="en-US" altLang="ko-KR" sz="4800" spc="144" dirty="0">
                <a:solidFill>
                  <a:srgbClr val="FFC000"/>
                </a:solidFill>
                <a:latin typeface="Montserrat"/>
              </a:rPr>
              <a:t> </a:t>
            </a:r>
            <a:r>
              <a:rPr lang="ko-KR" altLang="en-US" sz="4800" spc="144" dirty="0">
                <a:solidFill>
                  <a:srgbClr val="FFC000"/>
                </a:solidFill>
                <a:latin typeface="Montserrat"/>
              </a:rPr>
              <a:t>벤치마킹</a:t>
            </a:r>
            <a:endParaRPr lang="en-US" sz="4800" spc="144" dirty="0">
              <a:solidFill>
                <a:srgbClr val="FFC000"/>
              </a:solidFill>
              <a:latin typeface="Montserrat"/>
            </a:endParaRPr>
          </a:p>
        </p:txBody>
      </p:sp>
      <p:grpSp>
        <p:nvGrpSpPr>
          <p:cNvPr id="93" name="Group 3">
            <a:extLst>
              <a:ext uri="{FF2B5EF4-FFF2-40B4-BE49-F238E27FC236}">
                <a16:creationId xmlns:a16="http://schemas.microsoft.com/office/drawing/2014/main" id="{83975164-E777-4D17-AE7B-3E9D7AE28487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94" name="TextBox 4">
              <a:extLst>
                <a:ext uri="{FF2B5EF4-FFF2-40B4-BE49-F238E27FC236}">
                  <a16:creationId xmlns:a16="http://schemas.microsoft.com/office/drawing/2014/main" id="{12CA31ED-12AE-4B38-BDFE-EBCCDC1BDA82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95" name="AutoShape 5">
              <a:extLst>
                <a:ext uri="{FF2B5EF4-FFF2-40B4-BE49-F238E27FC236}">
                  <a16:creationId xmlns:a16="http://schemas.microsoft.com/office/drawing/2014/main" id="{0CDD1C77-9EC7-4952-9AE5-4506644323F7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B010F53-C1A1-4977-87C0-259F7A4B07C5}"/>
              </a:ext>
            </a:extLst>
          </p:cNvPr>
          <p:cNvGrpSpPr/>
          <p:nvPr/>
        </p:nvGrpSpPr>
        <p:grpSpPr>
          <a:xfrm>
            <a:off x="6601945" y="3042195"/>
            <a:ext cx="1859026" cy="718860"/>
            <a:chOff x="6601945" y="3834454"/>
            <a:chExt cx="1859026" cy="71886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9E995B5-90BC-4585-8CE3-13E93EAC7BB6}"/>
                </a:ext>
              </a:extLst>
            </p:cNvPr>
            <p:cNvSpPr/>
            <p:nvPr/>
          </p:nvSpPr>
          <p:spPr>
            <a:xfrm flipV="1">
              <a:off x="6601945" y="4201308"/>
              <a:ext cx="144558" cy="1445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래픽 102" descr="닫기">
              <a:extLst>
                <a:ext uri="{FF2B5EF4-FFF2-40B4-BE49-F238E27FC236}">
                  <a16:creationId xmlns:a16="http://schemas.microsoft.com/office/drawing/2014/main" id="{E87C709A-6141-4528-8BF6-24FE31F0D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60382" y="3952725"/>
              <a:ext cx="600589" cy="600589"/>
            </a:xfrm>
            <a:prstGeom prst="rect">
              <a:avLst/>
            </a:prstGeom>
          </p:spPr>
        </p:pic>
        <p:pic>
          <p:nvPicPr>
            <p:cNvPr id="105" name="그림 104" descr="검은색, 사진이(가) 표시된 사진&#10;&#10;자동 생성된 설명">
              <a:extLst>
                <a:ext uri="{FF2B5EF4-FFF2-40B4-BE49-F238E27FC236}">
                  <a16:creationId xmlns:a16="http://schemas.microsoft.com/office/drawing/2014/main" id="{1BE5649B-EF27-4C2C-A0B9-06E1B533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9454" y="3834454"/>
              <a:ext cx="713954" cy="622981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6C46921-2FF0-4793-ABC6-BCABBB83D856}"/>
              </a:ext>
            </a:extLst>
          </p:cNvPr>
          <p:cNvGrpSpPr/>
          <p:nvPr/>
        </p:nvGrpSpPr>
        <p:grpSpPr>
          <a:xfrm>
            <a:off x="12635986" y="7734300"/>
            <a:ext cx="3594335" cy="1010767"/>
            <a:chOff x="12635986" y="7734300"/>
            <a:chExt cx="3594335" cy="1010767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174B446-89A5-4E69-B3CD-B0D075FEF12D}"/>
                </a:ext>
              </a:extLst>
            </p:cNvPr>
            <p:cNvSpPr/>
            <p:nvPr/>
          </p:nvSpPr>
          <p:spPr>
            <a:xfrm rot="10800000" flipV="1">
              <a:off x="12635986" y="8028713"/>
              <a:ext cx="144558" cy="1445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그래픽 73" descr="은행">
              <a:extLst>
                <a:ext uri="{FF2B5EF4-FFF2-40B4-BE49-F238E27FC236}">
                  <a16:creationId xmlns:a16="http://schemas.microsoft.com/office/drawing/2014/main" id="{F29C0DE8-986B-46EB-8A69-97310E821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4355738" y="7749048"/>
              <a:ext cx="617063" cy="617063"/>
            </a:xfrm>
            <a:prstGeom prst="rect">
              <a:avLst/>
            </a:prstGeom>
          </p:spPr>
        </p:pic>
        <p:pic>
          <p:nvPicPr>
            <p:cNvPr id="78" name="그래픽 77" descr="갈매기형 화살표">
              <a:extLst>
                <a:ext uri="{FF2B5EF4-FFF2-40B4-BE49-F238E27FC236}">
                  <a16:creationId xmlns:a16="http://schemas.microsoft.com/office/drawing/2014/main" id="{7BB55D4F-39F7-44F0-9AE1-097F7BB75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3868556" y="7872004"/>
              <a:ext cx="457976" cy="457976"/>
            </a:xfrm>
            <a:prstGeom prst="rect">
              <a:avLst/>
            </a:prstGeom>
          </p:spPr>
        </p:pic>
        <p:pic>
          <p:nvPicPr>
            <p:cNvPr id="82" name="그래픽 81" descr="팔레트">
              <a:extLst>
                <a:ext uri="{FF2B5EF4-FFF2-40B4-BE49-F238E27FC236}">
                  <a16:creationId xmlns:a16="http://schemas.microsoft.com/office/drawing/2014/main" id="{2679D86E-636C-4D10-B839-8865FA0C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3251467" y="7822773"/>
              <a:ext cx="576230" cy="576230"/>
            </a:xfrm>
            <a:prstGeom prst="rect">
              <a:avLst/>
            </a:prstGeom>
          </p:spPr>
        </p:pic>
        <p:pic>
          <p:nvPicPr>
            <p:cNvPr id="83" name="그래픽 82" descr="갈매기형 화살표">
              <a:extLst>
                <a:ext uri="{FF2B5EF4-FFF2-40B4-BE49-F238E27FC236}">
                  <a16:creationId xmlns:a16="http://schemas.microsoft.com/office/drawing/2014/main" id="{F95C6E05-8544-4ABC-88D3-E26B77461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5002007" y="7855366"/>
              <a:ext cx="457976" cy="457976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7D17F93-D811-41C3-852C-94BBA12413BD}"/>
                </a:ext>
              </a:extLst>
            </p:cNvPr>
            <p:cNvSpPr txBox="1"/>
            <p:nvPr/>
          </p:nvSpPr>
          <p:spPr>
            <a:xfrm>
              <a:off x="14212248" y="8344957"/>
              <a:ext cx="909223" cy="40011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TICKET</a:t>
              </a:r>
              <a:endParaRPr lang="ko-KR" altLang="en-US" sz="2000" b="1" dirty="0"/>
            </a:p>
          </p:txBody>
        </p:sp>
        <p:pic>
          <p:nvPicPr>
            <p:cNvPr id="106" name="그림 105" descr="검은색, 사진이(가) 표시된 사진&#10;&#10;자동 생성된 설명">
              <a:extLst>
                <a:ext uri="{FF2B5EF4-FFF2-40B4-BE49-F238E27FC236}">
                  <a16:creationId xmlns:a16="http://schemas.microsoft.com/office/drawing/2014/main" id="{AD894E2D-018F-430F-9E96-3372FC56F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0767" y="7734300"/>
              <a:ext cx="679554" cy="59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74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3139" y="1028700"/>
            <a:ext cx="15475767" cy="6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144" dirty="0">
                <a:solidFill>
                  <a:srgbClr val="FFFEE6"/>
                </a:solidFill>
                <a:latin typeface="Montserrat"/>
              </a:rPr>
              <a:t>P-SEEK </a:t>
            </a:r>
            <a:r>
              <a:rPr lang="ko-KR" altLang="en-US" sz="4800" spc="144" dirty="0">
                <a:solidFill>
                  <a:srgbClr val="FFFEE6"/>
                </a:solidFill>
                <a:latin typeface="Montserrat"/>
              </a:rPr>
              <a:t>서비스</a:t>
            </a:r>
            <a:endParaRPr lang="en-US" sz="4800" spc="144" dirty="0">
              <a:solidFill>
                <a:srgbClr val="FFFEE6"/>
              </a:solidFill>
              <a:latin typeface="Montserrat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419095" y="2496095"/>
            <a:ext cx="7548505" cy="3215996"/>
          </a:xfrm>
          <a:prstGeom prst="rect">
            <a:avLst/>
          </a:prstGeom>
          <a:solidFill>
            <a:srgbClr val="252827"/>
          </a:solidFill>
        </p:spPr>
      </p:sp>
      <p:sp>
        <p:nvSpPr>
          <p:cNvPr id="4" name="AutoShape 4"/>
          <p:cNvSpPr/>
          <p:nvPr/>
        </p:nvSpPr>
        <p:spPr>
          <a:xfrm>
            <a:off x="1419095" y="6042304"/>
            <a:ext cx="7548505" cy="3215996"/>
          </a:xfrm>
          <a:prstGeom prst="rect">
            <a:avLst/>
          </a:prstGeom>
          <a:solidFill>
            <a:srgbClr val="252827"/>
          </a:solidFill>
        </p:spPr>
      </p:sp>
      <p:sp>
        <p:nvSpPr>
          <p:cNvPr id="5" name="AutoShape 5"/>
          <p:cNvSpPr/>
          <p:nvPr/>
        </p:nvSpPr>
        <p:spPr>
          <a:xfrm>
            <a:off x="9320400" y="2496095"/>
            <a:ext cx="7548505" cy="3185425"/>
          </a:xfrm>
          <a:prstGeom prst="rect">
            <a:avLst/>
          </a:prstGeom>
          <a:solidFill>
            <a:srgbClr val="252827"/>
          </a:solidFill>
        </p:spPr>
      </p:sp>
      <p:sp>
        <p:nvSpPr>
          <p:cNvPr id="6" name="AutoShape 6"/>
          <p:cNvSpPr/>
          <p:nvPr/>
        </p:nvSpPr>
        <p:spPr>
          <a:xfrm>
            <a:off x="9320400" y="6042304"/>
            <a:ext cx="7548505" cy="3185425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53D1A50-1604-4271-A1F0-B1680A6DED5C}"/>
              </a:ext>
            </a:extLst>
          </p:cNvPr>
          <p:cNvGrpSpPr/>
          <p:nvPr/>
        </p:nvGrpSpPr>
        <p:grpSpPr>
          <a:xfrm>
            <a:off x="2365217" y="3184736"/>
            <a:ext cx="5751334" cy="1654486"/>
            <a:chOff x="2365217" y="3184736"/>
            <a:chExt cx="5751334" cy="165448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896CA23-BB50-4CF9-8C40-2E90BFEEEDB9}"/>
                </a:ext>
              </a:extLst>
            </p:cNvPr>
            <p:cNvGrpSpPr/>
            <p:nvPr/>
          </p:nvGrpSpPr>
          <p:grpSpPr>
            <a:xfrm>
              <a:off x="3907384" y="3960354"/>
              <a:ext cx="2667000" cy="878868"/>
              <a:chOff x="2196848" y="2867295"/>
              <a:chExt cx="3160088" cy="1041357"/>
            </a:xfrm>
            <a:solidFill>
              <a:srgbClr val="FFFEE6"/>
            </a:solidFill>
          </p:grpSpPr>
          <p:pic>
            <p:nvPicPr>
              <p:cNvPr id="22" name="그래픽 21" descr="사용자">
                <a:extLst>
                  <a:ext uri="{FF2B5EF4-FFF2-40B4-BE49-F238E27FC236}">
                    <a16:creationId xmlns:a16="http://schemas.microsoft.com/office/drawing/2014/main" id="{AE61439F-80DA-4C8D-B7AD-0EFD7F730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42536" y="292377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그래픽 22" descr="최대화">
                <a:extLst>
                  <a:ext uri="{FF2B5EF4-FFF2-40B4-BE49-F238E27FC236}">
                    <a16:creationId xmlns:a16="http://schemas.microsoft.com/office/drawing/2014/main" id="{0CBDEF9E-01A5-480A-BD9F-145237379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700000">
                <a:off x="3376018" y="29307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그래픽 23" descr="인터넷">
                <a:extLst>
                  <a:ext uri="{FF2B5EF4-FFF2-40B4-BE49-F238E27FC236}">
                    <a16:creationId xmlns:a16="http://schemas.microsoft.com/office/drawing/2014/main" id="{4A23D361-E2D4-40EF-A079-DAB8F00FB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96848" y="2867295"/>
                <a:ext cx="1041357" cy="1041357"/>
              </a:xfrm>
              <a:prstGeom prst="rect">
                <a:avLst/>
              </a:prstGeom>
            </p:spPr>
          </p:pic>
        </p:grp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6F4E17A0-3ABD-4179-953E-BC50013E558B}"/>
                </a:ext>
              </a:extLst>
            </p:cNvPr>
            <p:cNvSpPr txBox="1"/>
            <p:nvPr/>
          </p:nvSpPr>
          <p:spPr>
            <a:xfrm>
              <a:off x="2365217" y="3184736"/>
              <a:ext cx="5751334" cy="563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ko-KR" altLang="en-US" sz="3400" spc="17" dirty="0">
                  <a:solidFill>
                    <a:srgbClr val="F8CF2C"/>
                  </a:solidFill>
                  <a:latin typeface="Montserrat"/>
                </a:rPr>
                <a:t>양방향 정보제공</a:t>
              </a:r>
              <a:endParaRPr lang="en-US" sz="3400" b="0" spc="17" dirty="0">
                <a:solidFill>
                  <a:srgbClr val="F8CF2C"/>
                </a:solidFill>
                <a:latin typeface="Montserrat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D9EA57-671E-4535-AE40-FABE3A669BD0}"/>
              </a:ext>
            </a:extLst>
          </p:cNvPr>
          <p:cNvGrpSpPr/>
          <p:nvPr/>
        </p:nvGrpSpPr>
        <p:grpSpPr>
          <a:xfrm>
            <a:off x="10387263" y="3184736"/>
            <a:ext cx="5414777" cy="1681405"/>
            <a:chOff x="10387263" y="3184736"/>
            <a:chExt cx="5414777" cy="1681405"/>
          </a:xfrm>
        </p:grpSpPr>
        <p:sp>
          <p:nvSpPr>
            <p:cNvPr id="14" name="TextBox 14"/>
            <p:cNvSpPr txBox="1"/>
            <p:nvPr/>
          </p:nvSpPr>
          <p:spPr>
            <a:xfrm>
              <a:off x="10387263" y="3184736"/>
              <a:ext cx="5414777" cy="5548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ko-KR" altLang="en-US" sz="3400" spc="17" dirty="0">
                  <a:solidFill>
                    <a:srgbClr val="F8CF2C"/>
                  </a:solidFill>
                  <a:latin typeface="Montserrat"/>
                </a:rPr>
                <a:t>사용자 맞춤 서비스</a:t>
              </a:r>
              <a:endParaRPr lang="en-US" sz="3400" b="0" spc="17" dirty="0">
                <a:solidFill>
                  <a:srgbClr val="F8CF2C"/>
                </a:solidFill>
                <a:latin typeface="Montserrat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EFEB633-CD56-4407-B505-0705E66E3702}"/>
                </a:ext>
              </a:extLst>
            </p:cNvPr>
            <p:cNvGrpSpPr/>
            <p:nvPr/>
          </p:nvGrpSpPr>
          <p:grpSpPr>
            <a:xfrm>
              <a:off x="11377981" y="3921615"/>
              <a:ext cx="1640849" cy="944526"/>
              <a:chOff x="9547450" y="4767565"/>
              <a:chExt cx="1640849" cy="944526"/>
            </a:xfrm>
          </p:grpSpPr>
          <p:pic>
            <p:nvPicPr>
              <p:cNvPr id="28" name="그래픽 27" descr="말풍선">
                <a:extLst>
                  <a:ext uri="{FF2B5EF4-FFF2-40B4-BE49-F238E27FC236}">
                    <a16:creationId xmlns:a16="http://schemas.microsoft.com/office/drawing/2014/main" id="{3FBE1BCD-CF29-487B-BA57-6EA734D4A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47450" y="4767565"/>
                <a:ext cx="1165355" cy="914400"/>
              </a:xfrm>
              <a:prstGeom prst="rect">
                <a:avLst/>
              </a:prstGeom>
            </p:spPr>
          </p:pic>
          <p:pic>
            <p:nvPicPr>
              <p:cNvPr id="29" name="그래픽 28" descr="사용자">
                <a:extLst>
                  <a:ext uri="{FF2B5EF4-FFF2-40B4-BE49-F238E27FC236}">
                    <a16:creationId xmlns:a16="http://schemas.microsoft.com/office/drawing/2014/main" id="{70D5C0DB-A112-4F4A-B086-53DA88B58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526300" y="5050092"/>
                <a:ext cx="661999" cy="661999"/>
              </a:xfrm>
              <a:prstGeom prst="rect">
                <a:avLst/>
              </a:prstGeom>
            </p:spPr>
          </p:pic>
          <p:sp>
            <p:nvSpPr>
              <p:cNvPr id="30" name="별: 꼭짓점 5개 29">
                <a:extLst>
                  <a:ext uri="{FF2B5EF4-FFF2-40B4-BE49-F238E27FC236}">
                    <a16:creationId xmlns:a16="http://schemas.microsoft.com/office/drawing/2014/main" id="{56AF45EC-B8DA-4B12-84BC-605B8DDADE42}"/>
                  </a:ext>
                </a:extLst>
              </p:cNvPr>
              <p:cNvSpPr/>
              <p:nvPr/>
            </p:nvSpPr>
            <p:spPr>
              <a:xfrm>
                <a:off x="9786049" y="5027759"/>
                <a:ext cx="230681" cy="230681"/>
              </a:xfrm>
              <a:prstGeom prst="star5">
                <a:avLst/>
              </a:prstGeom>
              <a:solidFill>
                <a:srgbClr val="FFFE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별: 꼭짓점 5개 30">
                <a:extLst>
                  <a:ext uri="{FF2B5EF4-FFF2-40B4-BE49-F238E27FC236}">
                    <a16:creationId xmlns:a16="http://schemas.microsoft.com/office/drawing/2014/main" id="{51E11FB7-C97A-4366-97C0-AE1DB5AA5E3F}"/>
                  </a:ext>
                </a:extLst>
              </p:cNvPr>
              <p:cNvSpPr/>
              <p:nvPr/>
            </p:nvSpPr>
            <p:spPr>
              <a:xfrm>
                <a:off x="10018746" y="5027759"/>
                <a:ext cx="230681" cy="230681"/>
              </a:xfrm>
              <a:prstGeom prst="star5">
                <a:avLst/>
              </a:prstGeom>
              <a:solidFill>
                <a:srgbClr val="FFFE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별: 꼭짓점 5개 31">
                <a:extLst>
                  <a:ext uri="{FF2B5EF4-FFF2-40B4-BE49-F238E27FC236}">
                    <a16:creationId xmlns:a16="http://schemas.microsoft.com/office/drawing/2014/main" id="{8E121D20-8707-44FB-9902-1A7D526A2E09}"/>
                  </a:ext>
                </a:extLst>
              </p:cNvPr>
              <p:cNvSpPr/>
              <p:nvPr/>
            </p:nvSpPr>
            <p:spPr>
              <a:xfrm>
                <a:off x="10245800" y="5024343"/>
                <a:ext cx="230681" cy="230681"/>
              </a:xfrm>
              <a:prstGeom prst="star5">
                <a:avLst/>
              </a:prstGeom>
              <a:solidFill>
                <a:srgbClr val="FFFE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E1C17B0-4F1E-44B5-B4A9-2FA8033DBFF5}"/>
                </a:ext>
              </a:extLst>
            </p:cNvPr>
            <p:cNvGrpSpPr/>
            <p:nvPr/>
          </p:nvGrpSpPr>
          <p:grpSpPr>
            <a:xfrm>
              <a:off x="13433108" y="4039815"/>
              <a:ext cx="1683281" cy="708126"/>
              <a:chOff x="8172325" y="3219001"/>
              <a:chExt cx="1683281" cy="708126"/>
            </a:xfrm>
            <a:solidFill>
              <a:srgbClr val="FFFEE6"/>
            </a:solidFill>
          </p:grpSpPr>
          <p:pic>
            <p:nvPicPr>
              <p:cNvPr id="39" name="그래픽 38" descr="엄지척 기호 ">
                <a:extLst>
                  <a:ext uri="{FF2B5EF4-FFF2-40B4-BE49-F238E27FC236}">
                    <a16:creationId xmlns:a16="http://schemas.microsoft.com/office/drawing/2014/main" id="{769CB7FD-42A3-4DCA-B048-DE191320B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172325" y="3219001"/>
                <a:ext cx="708126" cy="708126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A658F9-7073-4215-9185-B49537223B5D}"/>
                  </a:ext>
                </a:extLst>
              </p:cNvPr>
              <p:cNvSpPr txBox="1"/>
              <p:nvPr/>
            </p:nvSpPr>
            <p:spPr>
              <a:xfrm>
                <a:off x="9050577" y="3386022"/>
                <a:ext cx="805029" cy="5232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FFFEE6"/>
                    </a:solidFill>
                  </a:rPr>
                  <a:t>LIKE</a:t>
                </a:r>
                <a:endParaRPr lang="ko-KR" altLang="en-US" sz="2800" b="1" dirty="0">
                  <a:solidFill>
                    <a:srgbClr val="FFFEE6"/>
                  </a:solidFill>
                </a:endParaRPr>
              </a:p>
            </p:txBody>
          </p:sp>
        </p:grpSp>
      </p:grpSp>
      <p:grpSp>
        <p:nvGrpSpPr>
          <p:cNvPr id="50" name="Group 3">
            <a:extLst>
              <a:ext uri="{FF2B5EF4-FFF2-40B4-BE49-F238E27FC236}">
                <a16:creationId xmlns:a16="http://schemas.microsoft.com/office/drawing/2014/main" id="{A8BE678B-1CC3-4C64-B7A3-CC00B0F7126F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50E4D169-D37B-41F9-8931-91DA243BEA65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52" name="AutoShape 5">
              <a:extLst>
                <a:ext uri="{FF2B5EF4-FFF2-40B4-BE49-F238E27FC236}">
                  <a16:creationId xmlns:a16="http://schemas.microsoft.com/office/drawing/2014/main" id="{792D7587-E615-4F45-8533-30116E17216C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060B25C-D4C0-46B2-93E7-F0831D1BC7E7}"/>
              </a:ext>
            </a:extLst>
          </p:cNvPr>
          <p:cNvGrpSpPr/>
          <p:nvPr/>
        </p:nvGrpSpPr>
        <p:grpSpPr>
          <a:xfrm>
            <a:off x="10218984" y="6732683"/>
            <a:ext cx="5751334" cy="1765424"/>
            <a:chOff x="10218984" y="6732683"/>
            <a:chExt cx="5751334" cy="1765424"/>
          </a:xfrm>
        </p:grpSpPr>
        <p:sp>
          <p:nvSpPr>
            <p:cNvPr id="53" name="TextBox 17">
              <a:extLst>
                <a:ext uri="{FF2B5EF4-FFF2-40B4-BE49-F238E27FC236}">
                  <a16:creationId xmlns:a16="http://schemas.microsoft.com/office/drawing/2014/main" id="{A6983FB9-AE71-4792-B2B2-B74FA615FEAA}"/>
                </a:ext>
              </a:extLst>
            </p:cNvPr>
            <p:cNvSpPr txBox="1"/>
            <p:nvPr/>
          </p:nvSpPr>
          <p:spPr>
            <a:xfrm>
              <a:off x="10218984" y="6732683"/>
              <a:ext cx="5751334" cy="554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ko-KR" altLang="en-US" sz="3400" spc="17" dirty="0">
                  <a:solidFill>
                    <a:srgbClr val="F8CF2C"/>
                  </a:solidFill>
                  <a:latin typeface="Montserrat"/>
                </a:rPr>
                <a:t>오프라인 미술관 협약</a:t>
              </a:r>
              <a:endParaRPr lang="en-US" sz="3400" b="0" spc="17" dirty="0">
                <a:solidFill>
                  <a:srgbClr val="F8CF2C"/>
                </a:solidFill>
                <a:latin typeface="Montserrat"/>
              </a:endParaRPr>
            </a:p>
          </p:txBody>
        </p:sp>
        <p:pic>
          <p:nvPicPr>
            <p:cNvPr id="55" name="그래픽 54" descr="은행">
              <a:extLst>
                <a:ext uri="{FF2B5EF4-FFF2-40B4-BE49-F238E27FC236}">
                  <a16:creationId xmlns:a16="http://schemas.microsoft.com/office/drawing/2014/main" id="{94CFFEE0-29A5-4DC7-B039-D4A2C02A9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579095" y="7648362"/>
              <a:ext cx="727917" cy="727917"/>
            </a:xfrm>
            <a:prstGeom prst="rect">
              <a:avLst/>
            </a:prstGeom>
          </p:spPr>
        </p:pic>
        <p:pic>
          <p:nvPicPr>
            <p:cNvPr id="57" name="그래픽 56" descr="스마트폰">
              <a:extLst>
                <a:ext uri="{FF2B5EF4-FFF2-40B4-BE49-F238E27FC236}">
                  <a16:creationId xmlns:a16="http://schemas.microsoft.com/office/drawing/2014/main" id="{FE1B1D4F-5087-40B0-B57A-283DDC647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653779" y="7763461"/>
              <a:ext cx="554895" cy="554895"/>
            </a:xfrm>
            <a:prstGeom prst="rect">
              <a:avLst/>
            </a:prstGeom>
          </p:spPr>
        </p:pic>
        <p:pic>
          <p:nvPicPr>
            <p:cNvPr id="59" name="그래픽 58" descr="모니터">
              <a:extLst>
                <a:ext uri="{FF2B5EF4-FFF2-40B4-BE49-F238E27FC236}">
                  <a16:creationId xmlns:a16="http://schemas.microsoft.com/office/drawing/2014/main" id="{D5E654FA-5077-42F4-8974-38165C91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4141234" y="7705536"/>
              <a:ext cx="670743" cy="670743"/>
            </a:xfrm>
            <a:prstGeom prst="rect">
              <a:avLst/>
            </a:prstGeom>
          </p:spPr>
        </p:pic>
        <p:pic>
          <p:nvPicPr>
            <p:cNvPr id="62" name="그래픽 61" descr="줄 화살표: 일자형">
              <a:extLst>
                <a:ext uri="{FF2B5EF4-FFF2-40B4-BE49-F238E27FC236}">
                  <a16:creationId xmlns:a16="http://schemas.microsoft.com/office/drawing/2014/main" id="{FA0243AD-AFB6-4255-BA20-BFDF7187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0800000">
              <a:off x="12593276" y="7583707"/>
              <a:ext cx="914400" cy="9144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4256A5C-72FC-48E6-BC9A-48D7B29985AA}"/>
              </a:ext>
            </a:extLst>
          </p:cNvPr>
          <p:cNvGrpSpPr/>
          <p:nvPr/>
        </p:nvGrpSpPr>
        <p:grpSpPr>
          <a:xfrm>
            <a:off x="2317680" y="6732683"/>
            <a:ext cx="5751334" cy="1608840"/>
            <a:chOff x="2317680" y="6732683"/>
            <a:chExt cx="5751334" cy="1608840"/>
          </a:xfrm>
        </p:grpSpPr>
        <p:sp>
          <p:nvSpPr>
            <p:cNvPr id="17" name="TextBox 17"/>
            <p:cNvSpPr txBox="1"/>
            <p:nvPr/>
          </p:nvSpPr>
          <p:spPr>
            <a:xfrm>
              <a:off x="2317680" y="6732683"/>
              <a:ext cx="5751334" cy="554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ko-KR" altLang="en-US" sz="3400" b="0" spc="17" dirty="0">
                  <a:solidFill>
                    <a:srgbClr val="F8CF2C"/>
                  </a:solidFill>
                  <a:latin typeface="Montserrat"/>
                </a:rPr>
                <a:t>이용권 결제 서비스</a:t>
              </a:r>
              <a:endParaRPr lang="en-US" sz="3400" b="0" spc="17" dirty="0">
                <a:solidFill>
                  <a:srgbClr val="F8CF2C"/>
                </a:solidFill>
                <a:latin typeface="Montserrat"/>
              </a:endParaRPr>
            </a:p>
          </p:txBody>
        </p:sp>
        <p:pic>
          <p:nvPicPr>
            <p:cNvPr id="67" name="그림 6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5F744147-8455-431B-A7E7-A45D11D7C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252" y="7614390"/>
              <a:ext cx="833315" cy="727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39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575904" y="1722712"/>
            <a:ext cx="11136192" cy="6841577"/>
          </a:xfrm>
          <a:prstGeom prst="rect">
            <a:avLst/>
          </a:prstGeom>
          <a:solidFill>
            <a:srgbClr val="252827"/>
          </a:solidFill>
        </p:spPr>
      </p:sp>
      <p:sp>
        <p:nvSpPr>
          <p:cNvPr id="4" name="TextBox 4"/>
          <p:cNvSpPr txBox="1"/>
          <p:nvPr/>
        </p:nvSpPr>
        <p:spPr>
          <a:xfrm>
            <a:off x="4372946" y="4454080"/>
            <a:ext cx="9529755" cy="6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144" dirty="0">
                <a:solidFill>
                  <a:srgbClr val="FFFEE6"/>
                </a:solidFill>
                <a:latin typeface="Montserrat"/>
              </a:rPr>
              <a:t>02. </a:t>
            </a:r>
            <a:r>
              <a:rPr lang="ko-KR" altLang="en-US" sz="4800" spc="144" dirty="0">
                <a:solidFill>
                  <a:srgbClr val="FFFEE6"/>
                </a:solidFill>
                <a:latin typeface="Montserrat"/>
              </a:rPr>
              <a:t>분석 설계</a:t>
            </a:r>
            <a:endParaRPr lang="en-US" sz="4800" b="0" spc="144" dirty="0">
              <a:solidFill>
                <a:srgbClr val="FFFEE6"/>
              </a:solidFill>
              <a:latin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72946" y="5962131"/>
            <a:ext cx="9542108" cy="48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8CF2C"/>
                </a:solidFill>
                <a:latin typeface="Montserrat Light"/>
              </a:rPr>
              <a:t>EVERYONE IS ARTIST.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87517" y="2548667"/>
            <a:ext cx="1312967" cy="1312967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8F656F8-5634-4C36-8CAB-C42FE2873B69}"/>
              </a:ext>
            </a:extLst>
          </p:cNvPr>
          <p:cNvGrpSpPr/>
          <p:nvPr/>
        </p:nvGrpSpPr>
        <p:grpSpPr>
          <a:xfrm>
            <a:off x="577894" y="0"/>
            <a:ext cx="14391903" cy="10287000"/>
            <a:chOff x="577894" y="0"/>
            <a:chExt cx="14391903" cy="10287000"/>
          </a:xfrm>
        </p:grpSpPr>
        <p:sp>
          <p:nvSpPr>
            <p:cNvPr id="64" name="AutoShape 2">
              <a:extLst>
                <a:ext uri="{FF2B5EF4-FFF2-40B4-BE49-F238E27FC236}">
                  <a16:creationId xmlns:a16="http://schemas.microsoft.com/office/drawing/2014/main" id="{748E97A6-A3E4-4DF4-9396-56392590BB8A}"/>
                </a:ext>
              </a:extLst>
            </p:cNvPr>
            <p:cNvSpPr/>
            <p:nvPr/>
          </p:nvSpPr>
          <p:spPr>
            <a:xfrm>
              <a:off x="2908662" y="0"/>
              <a:ext cx="12061135" cy="10287000"/>
            </a:xfrm>
            <a:prstGeom prst="rect">
              <a:avLst/>
            </a:prstGeom>
            <a:solidFill>
              <a:srgbClr val="FFFEE6"/>
            </a:solidFill>
          </p:spPr>
        </p:sp>
        <p:sp>
          <p:nvSpPr>
            <p:cNvPr id="65" name="TextBox 4">
              <a:extLst>
                <a:ext uri="{FF2B5EF4-FFF2-40B4-BE49-F238E27FC236}">
                  <a16:creationId xmlns:a16="http://schemas.microsoft.com/office/drawing/2014/main" id="{B0A40815-F990-4C51-9DCF-128FDB5C528B}"/>
                </a:ext>
              </a:extLst>
            </p:cNvPr>
            <p:cNvSpPr txBox="1"/>
            <p:nvPr/>
          </p:nvSpPr>
          <p:spPr>
            <a:xfrm>
              <a:off x="6299573" y="105130"/>
              <a:ext cx="5410200" cy="158235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ko-KR" altLang="en-US" sz="5600" dirty="0">
                  <a:latin typeface="Montserrat"/>
                </a:rPr>
                <a:t>시스템 구조</a:t>
              </a:r>
              <a:endParaRPr lang="en-US" sz="5600" dirty="0">
                <a:latin typeface="Montserrat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58CBE98-E266-4523-A7CA-52F2229B6580}"/>
                </a:ext>
              </a:extLst>
            </p:cNvPr>
            <p:cNvGrpSpPr/>
            <p:nvPr/>
          </p:nvGrpSpPr>
          <p:grpSpPr>
            <a:xfrm>
              <a:off x="4359764" y="1930145"/>
              <a:ext cx="9158929" cy="7744433"/>
              <a:chOff x="1813872" y="2130348"/>
              <a:chExt cx="9158929" cy="7744433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CBFAA97-7110-4F55-875C-AEE0E42118DC}"/>
                  </a:ext>
                </a:extLst>
              </p:cNvPr>
              <p:cNvSpPr/>
              <p:nvPr/>
            </p:nvSpPr>
            <p:spPr>
              <a:xfrm>
                <a:off x="1813872" y="6953418"/>
                <a:ext cx="9144000" cy="958995"/>
              </a:xfrm>
              <a:prstGeom prst="rect">
                <a:avLst/>
              </a:prstGeom>
              <a:solidFill>
                <a:srgbClr val="FFCF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DA39675-0C26-4896-BD01-656BA15CD574}"/>
                  </a:ext>
                </a:extLst>
              </p:cNvPr>
              <p:cNvSpPr/>
              <p:nvPr/>
            </p:nvSpPr>
            <p:spPr>
              <a:xfrm>
                <a:off x="1813872" y="9139118"/>
                <a:ext cx="9144000" cy="735663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9900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5D5FDCB-4588-4FA7-A2F4-A9B027EAAACA}"/>
                  </a:ext>
                </a:extLst>
              </p:cNvPr>
              <p:cNvSpPr/>
              <p:nvPr/>
            </p:nvSpPr>
            <p:spPr>
              <a:xfrm>
                <a:off x="1828800" y="6116509"/>
                <a:ext cx="4227697" cy="728542"/>
              </a:xfrm>
              <a:prstGeom prst="rect">
                <a:avLst/>
              </a:prstGeom>
              <a:solidFill>
                <a:srgbClr val="FFDC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8E1CE1F-7E04-4FB2-8CF6-A3274AFBF6D3}"/>
                  </a:ext>
                </a:extLst>
              </p:cNvPr>
              <p:cNvSpPr/>
              <p:nvPr/>
            </p:nvSpPr>
            <p:spPr>
              <a:xfrm>
                <a:off x="1813872" y="3774525"/>
                <a:ext cx="4242626" cy="2276669"/>
              </a:xfrm>
              <a:prstGeom prst="rect">
                <a:avLst/>
              </a:prstGeom>
              <a:solidFill>
                <a:srgbClr val="FFDC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682B498-0E49-4EED-9331-C377354A3260}"/>
                  </a:ext>
                </a:extLst>
              </p:cNvPr>
              <p:cNvSpPr/>
              <p:nvPr/>
            </p:nvSpPr>
            <p:spPr>
              <a:xfrm>
                <a:off x="1903135" y="4338467"/>
                <a:ext cx="1968977" cy="466191"/>
              </a:xfrm>
              <a:prstGeom prst="rect">
                <a:avLst/>
              </a:prstGeom>
              <a:solidFill>
                <a:srgbClr val="FFDC6D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fs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C0220DF-E702-442A-8687-4F01ECBC49CF}"/>
                  </a:ext>
                </a:extLst>
              </p:cNvPr>
              <p:cNvSpPr/>
              <p:nvPr/>
            </p:nvSpPr>
            <p:spPr>
              <a:xfrm>
                <a:off x="3979816" y="4338467"/>
                <a:ext cx="1968977" cy="466191"/>
              </a:xfrm>
              <a:prstGeom prst="rect">
                <a:avLst/>
              </a:prstGeom>
              <a:solidFill>
                <a:srgbClr val="FFDC6D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make-</a:t>
                </a:r>
                <a:r>
                  <a:rPr lang="en-US" altLang="ko-KR" sz="2400" dirty="0" err="1">
                    <a:solidFill>
                      <a:schemeClr val="tx1"/>
                    </a:solidFill>
                  </a:rPr>
                  <a:t>dir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5DF9B0B-05BB-4479-B176-B74A8E749FC0}"/>
                  </a:ext>
                </a:extLst>
              </p:cNvPr>
              <p:cNvSpPr txBox="1"/>
              <p:nvPr/>
            </p:nvSpPr>
            <p:spPr>
              <a:xfrm>
                <a:off x="2831824" y="3824407"/>
                <a:ext cx="2155371" cy="400110"/>
              </a:xfrm>
              <a:prstGeom prst="rect">
                <a:avLst/>
              </a:prstGeom>
              <a:solidFill>
                <a:srgbClr val="FFDC6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MODULE</a:t>
                </a:r>
                <a:endParaRPr lang="ko-KR" altLang="en-US" sz="2000" b="1" dirty="0"/>
              </a:p>
            </p:txBody>
          </p:sp>
          <p:sp>
            <p:nvSpPr>
              <p:cNvPr id="77" name="원통형 76">
                <a:extLst>
                  <a:ext uri="{FF2B5EF4-FFF2-40B4-BE49-F238E27FC236}">
                    <a16:creationId xmlns:a16="http://schemas.microsoft.com/office/drawing/2014/main" id="{49EA078D-2ACA-4D0F-80F8-7DF82620F2AE}"/>
                  </a:ext>
                </a:extLst>
              </p:cNvPr>
              <p:cNvSpPr/>
              <p:nvPr/>
            </p:nvSpPr>
            <p:spPr>
              <a:xfrm>
                <a:off x="6164201" y="3779686"/>
                <a:ext cx="4808600" cy="3072446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C5043E1-AD19-4F9F-811F-8BED02210154}"/>
                  </a:ext>
                </a:extLst>
              </p:cNvPr>
              <p:cNvSpPr/>
              <p:nvPr/>
            </p:nvSpPr>
            <p:spPr>
              <a:xfrm>
                <a:off x="1813872" y="2841760"/>
                <a:ext cx="9144000" cy="833945"/>
              </a:xfrm>
              <a:prstGeom prst="rect">
                <a:avLst/>
              </a:prstGeom>
              <a:solidFill>
                <a:srgbClr val="FFE7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19E579CB-BF8C-408F-89A4-99657D24FA78}"/>
                  </a:ext>
                </a:extLst>
              </p:cNvPr>
              <p:cNvSpPr/>
              <p:nvPr/>
            </p:nvSpPr>
            <p:spPr>
              <a:xfrm>
                <a:off x="1828800" y="2130348"/>
                <a:ext cx="9129071" cy="603046"/>
              </a:xfrm>
              <a:prstGeom prst="rect">
                <a:avLst/>
              </a:prstGeom>
              <a:solidFill>
                <a:srgbClr val="626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</a:rPr>
                  <a:t>APPLICATION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94A92DB-6BB1-4AEE-AFAC-1D5A08FC5BF0}"/>
                  </a:ext>
                </a:extLst>
              </p:cNvPr>
              <p:cNvSpPr txBox="1"/>
              <p:nvPr/>
            </p:nvSpPr>
            <p:spPr>
              <a:xfrm>
                <a:off x="6107819" y="9202806"/>
                <a:ext cx="44845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CPU: Intel® Core i7-3630QM @2.3Hz</a:t>
                </a:r>
              </a:p>
              <a:p>
                <a:r>
                  <a:rPr lang="en-US" altLang="ko-KR" dirty="0"/>
                  <a:t>RAM 8GB (DDR3)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B9EC22E-4B0C-4A87-9CE4-00535CF23628}"/>
                  </a:ext>
                </a:extLst>
              </p:cNvPr>
              <p:cNvSpPr txBox="1"/>
              <p:nvPr/>
            </p:nvSpPr>
            <p:spPr>
              <a:xfrm>
                <a:off x="2312674" y="9245339"/>
                <a:ext cx="16956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H/W</a:t>
                </a:r>
                <a:endParaRPr lang="ko-KR" altLang="en-US" sz="2800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91E4D3A-D62A-4256-A0A6-0F43937EC9A2}"/>
                  </a:ext>
                </a:extLst>
              </p:cNvPr>
              <p:cNvSpPr txBox="1"/>
              <p:nvPr/>
            </p:nvSpPr>
            <p:spPr>
              <a:xfrm>
                <a:off x="2272527" y="7106979"/>
                <a:ext cx="16956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O/S</a:t>
                </a:r>
                <a:endParaRPr lang="ko-KR" altLang="en-US" sz="2800" dirty="0"/>
              </a:p>
            </p:txBody>
          </p:sp>
          <p:pic>
            <p:nvPicPr>
              <p:cNvPr id="83" name="그림 82" descr="개체이(가) 표시된 사진&#10;&#10;자동 생성된 설명">
                <a:extLst>
                  <a:ext uri="{FF2B5EF4-FFF2-40B4-BE49-F238E27FC236}">
                    <a16:creationId xmlns:a16="http://schemas.microsoft.com/office/drawing/2014/main" id="{DDEF4357-8F75-4EE6-A72C-C684421BA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4569" y="5024778"/>
                <a:ext cx="2133929" cy="1100752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1FBB2EF5-6C18-4B98-A18B-11EEF908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819" y="6994492"/>
                <a:ext cx="2463778" cy="831244"/>
              </a:xfrm>
              <a:prstGeom prst="rect">
                <a:avLst/>
              </a:prstGeom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26B99C0-D7AF-44C7-B7D1-E415BA52C9E7}"/>
                  </a:ext>
                </a:extLst>
              </p:cNvPr>
              <p:cNvSpPr/>
              <p:nvPr/>
            </p:nvSpPr>
            <p:spPr>
              <a:xfrm>
                <a:off x="1828801" y="8020780"/>
                <a:ext cx="9144000" cy="1032913"/>
              </a:xfrm>
              <a:prstGeom prst="rect">
                <a:avLst/>
              </a:prstGeom>
              <a:solidFill>
                <a:srgbClr val="FFB9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126710E-1080-4542-9FF3-3FCAF0B1224B}"/>
                  </a:ext>
                </a:extLst>
              </p:cNvPr>
              <p:cNvSpPr txBox="1"/>
              <p:nvPr/>
            </p:nvSpPr>
            <p:spPr>
              <a:xfrm>
                <a:off x="2312674" y="8275626"/>
                <a:ext cx="4146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Virtual Machine</a:t>
                </a:r>
                <a:endParaRPr lang="ko-KR" altLang="en-US" sz="2800" dirty="0"/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3EA7929A-6042-4408-A122-DF8562B8C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819" y="8095922"/>
                <a:ext cx="866225" cy="866225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F53FAF97-1D18-4F39-8C47-799D61598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4637" y="6022256"/>
                <a:ext cx="1776898" cy="888449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40FA833-A579-4763-8A47-5F539585DE73}"/>
                  </a:ext>
                </a:extLst>
              </p:cNvPr>
              <p:cNvSpPr/>
              <p:nvPr/>
            </p:nvSpPr>
            <p:spPr>
              <a:xfrm>
                <a:off x="1903135" y="4902409"/>
                <a:ext cx="1968977" cy="466191"/>
              </a:xfrm>
              <a:prstGeom prst="rect">
                <a:avLst/>
              </a:prstGeom>
              <a:solidFill>
                <a:srgbClr val="FFDC6D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err="1">
                    <a:solidFill>
                      <a:schemeClr val="tx1"/>
                    </a:solidFill>
                  </a:rPr>
                  <a:t>ejs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FFD9F04-62E1-4948-A0E1-F66EBFB85C4B}"/>
                  </a:ext>
                </a:extLst>
              </p:cNvPr>
              <p:cNvSpPr/>
              <p:nvPr/>
            </p:nvSpPr>
            <p:spPr>
              <a:xfrm>
                <a:off x="3979816" y="4902409"/>
                <a:ext cx="1968977" cy="466191"/>
              </a:xfrm>
              <a:prstGeom prst="rect">
                <a:avLst/>
              </a:prstGeom>
              <a:solidFill>
                <a:srgbClr val="FFDC6D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err="1">
                    <a:solidFill>
                      <a:schemeClr val="tx1"/>
                    </a:solidFill>
                  </a:rPr>
                  <a:t>mySql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8674CF5-B0DD-49D5-B0B7-4E6AA9BB3389}"/>
                  </a:ext>
                </a:extLst>
              </p:cNvPr>
              <p:cNvSpPr/>
              <p:nvPr/>
            </p:nvSpPr>
            <p:spPr>
              <a:xfrm>
                <a:off x="1903135" y="5481344"/>
                <a:ext cx="1968977" cy="466191"/>
              </a:xfrm>
              <a:prstGeom prst="rect">
                <a:avLst/>
              </a:prstGeom>
              <a:solidFill>
                <a:srgbClr val="FFDC6D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express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46164BF4-5C61-4768-8A9A-DD979077CCA2}"/>
                  </a:ext>
                </a:extLst>
              </p:cNvPr>
              <p:cNvSpPr/>
              <p:nvPr/>
            </p:nvSpPr>
            <p:spPr>
              <a:xfrm>
                <a:off x="3979816" y="5481344"/>
                <a:ext cx="1968977" cy="466191"/>
              </a:xfrm>
              <a:prstGeom prst="rect">
                <a:avLst/>
              </a:prstGeom>
              <a:solidFill>
                <a:srgbClr val="FFDC6D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file-upload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3" name="그림 92" descr="개체이(가) 표시된 사진&#10;&#10;자동 생성된 설명">
                <a:extLst>
                  <a:ext uri="{FF2B5EF4-FFF2-40B4-BE49-F238E27FC236}">
                    <a16:creationId xmlns:a16="http://schemas.microsoft.com/office/drawing/2014/main" id="{6AA0020A-FF1E-4F20-B0A3-6FF7352A3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7574" y="2605877"/>
                <a:ext cx="1864574" cy="1238411"/>
              </a:xfrm>
              <a:prstGeom prst="rect">
                <a:avLst/>
              </a:prstGeom>
            </p:spPr>
          </p:pic>
        </p:grpSp>
        <p:grpSp>
          <p:nvGrpSpPr>
            <p:cNvPr id="67" name="Group 3">
              <a:extLst>
                <a:ext uri="{FF2B5EF4-FFF2-40B4-BE49-F238E27FC236}">
                  <a16:creationId xmlns:a16="http://schemas.microsoft.com/office/drawing/2014/main" id="{679EBFFD-C47E-4B97-8792-AA55FBC52092}"/>
                </a:ext>
              </a:extLst>
            </p:cNvPr>
            <p:cNvGrpSpPr/>
            <p:nvPr/>
          </p:nvGrpSpPr>
          <p:grpSpPr>
            <a:xfrm>
              <a:off x="577894" y="9479215"/>
              <a:ext cx="4436791" cy="577199"/>
              <a:chOff x="0" y="0"/>
              <a:chExt cx="5915722" cy="769599"/>
            </a:xfrm>
          </p:grpSpPr>
          <p:sp>
            <p:nvSpPr>
              <p:cNvPr id="68" name="TextBox 4">
                <a:extLst>
                  <a:ext uri="{FF2B5EF4-FFF2-40B4-BE49-F238E27FC236}">
                    <a16:creationId xmlns:a16="http://schemas.microsoft.com/office/drawing/2014/main" id="{54CEB64C-8F9A-4F0A-B8E3-8857C28B99A8}"/>
                  </a:ext>
                </a:extLst>
              </p:cNvPr>
              <p:cNvSpPr txBox="1"/>
              <p:nvPr/>
            </p:nvSpPr>
            <p:spPr>
              <a:xfrm>
                <a:off x="0" y="260484"/>
                <a:ext cx="5915722" cy="5091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359"/>
                  </a:lnSpc>
                </a:pPr>
                <a:r>
                  <a:rPr lang="en-US" sz="2000" dirty="0">
                    <a:solidFill>
                      <a:srgbClr val="FFFEE6"/>
                    </a:solidFill>
                    <a:latin typeface="Montserrat Light"/>
                  </a:rPr>
                  <a:t>Copyright </a:t>
                </a:r>
                <a:r>
                  <a:rPr lang="ko-KR" altLang="en-US" sz="2000" dirty="0">
                    <a:solidFill>
                      <a:srgbClr val="FFFEE6"/>
                    </a:solidFill>
                    <a:latin typeface="Montserrat Light"/>
                  </a:rPr>
                  <a:t>ⓒ </a:t>
                </a:r>
                <a:r>
                  <a:rPr lang="en-US" altLang="ko-KR" sz="2000" dirty="0">
                    <a:solidFill>
                      <a:srgbClr val="FFFEE6"/>
                    </a:solidFill>
                    <a:latin typeface="Montserrat Light"/>
                  </a:rPr>
                  <a:t>P-SEE</a:t>
                </a:r>
                <a:r>
                  <a:rPr lang="en-US" altLang="ko-KR" sz="2000" dirty="0">
                    <a:latin typeface="Montserrat Light"/>
                  </a:rPr>
                  <a:t>K.com 2019</a:t>
                </a:r>
                <a:endParaRPr lang="en-US" sz="2000" dirty="0">
                  <a:latin typeface="Montserrat Light"/>
                </a:endParaRPr>
              </a:p>
            </p:txBody>
          </p:sp>
          <p:sp>
            <p:nvSpPr>
              <p:cNvPr id="69" name="AutoShape 5">
                <a:extLst>
                  <a:ext uri="{FF2B5EF4-FFF2-40B4-BE49-F238E27FC236}">
                    <a16:creationId xmlns:a16="http://schemas.microsoft.com/office/drawing/2014/main" id="{6DD7AF94-E319-4925-AB1B-6D989714725E}"/>
                  </a:ext>
                </a:extLst>
              </p:cNvPr>
              <p:cNvSpPr/>
              <p:nvPr/>
            </p:nvSpPr>
            <p:spPr>
              <a:xfrm>
                <a:off x="0" y="0"/>
                <a:ext cx="3314079" cy="138135"/>
              </a:xfrm>
              <a:prstGeom prst="rect">
                <a:avLst/>
              </a:prstGeom>
              <a:solidFill>
                <a:srgbClr val="F8CF2C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193892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0FF1E6E-8B9C-492E-9E57-B6CE9C410A0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41CF3F-1C6D-4CB3-96A8-D4941909A266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solidFill>
              <a:srgbClr val="FFF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1F797DC1-B011-4F8B-9C2E-DCA52DBFF837}"/>
                </a:ext>
              </a:extLst>
            </p:cNvPr>
            <p:cNvSpPr/>
            <p:nvPr/>
          </p:nvSpPr>
          <p:spPr>
            <a:xfrm>
              <a:off x="17641835" y="0"/>
              <a:ext cx="231879" cy="9779508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DAAC68DC-8850-427E-BABA-B7BA8BCC1040}"/>
                </a:ext>
              </a:extLst>
            </p:cNvPr>
            <p:cNvSpPr/>
            <p:nvPr/>
          </p:nvSpPr>
          <p:spPr>
            <a:xfrm>
              <a:off x="1" y="0"/>
              <a:ext cx="231879" cy="72771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3" name="TextBox 3"/>
            <p:cNvSpPr txBox="1"/>
            <p:nvPr/>
          </p:nvSpPr>
          <p:spPr>
            <a:xfrm>
              <a:off x="6172200" y="591143"/>
              <a:ext cx="5943600" cy="8592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ko-KR" altLang="en-US" sz="5600" dirty="0">
                  <a:latin typeface="Montserrat"/>
                </a:rPr>
                <a:t>서비스</a:t>
              </a:r>
              <a:r>
                <a:rPr lang="ko-KR" altLang="en-US" sz="5600" b="1" dirty="0">
                  <a:latin typeface="Montserrat"/>
                </a:rPr>
                <a:t> </a:t>
              </a:r>
              <a:r>
                <a:rPr lang="ko-KR" altLang="en-US" sz="5600" dirty="0">
                  <a:latin typeface="Montserrat"/>
                </a:rPr>
                <a:t>구조도</a:t>
              </a:r>
              <a:endParaRPr lang="en-US" sz="5600" dirty="0">
                <a:latin typeface="Montserrat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17648864" y="7277100"/>
              <a:ext cx="639136" cy="30099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FA1F82C4-2D23-4219-B3AA-095897C73D3E}"/>
                </a:ext>
              </a:extLst>
            </p:cNvPr>
            <p:cNvSpPr/>
            <p:nvPr/>
          </p:nvSpPr>
          <p:spPr>
            <a:xfrm>
              <a:off x="231880" y="0"/>
              <a:ext cx="231879" cy="10287000"/>
            </a:xfrm>
            <a:prstGeom prst="rect">
              <a:avLst/>
            </a:prstGeom>
            <a:solidFill>
              <a:srgbClr val="F8CF2C"/>
            </a:solidFill>
          </p:spPr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A781803-F697-4AD8-9AFC-C6771DE44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398" y="1714500"/>
              <a:ext cx="13771369" cy="7551751"/>
            </a:xfrm>
            <a:prstGeom prst="rect">
              <a:avLst/>
            </a:prstGeom>
          </p:spPr>
        </p:pic>
        <p:grpSp>
          <p:nvGrpSpPr>
            <p:cNvPr id="11" name="Group 3">
              <a:extLst>
                <a:ext uri="{FF2B5EF4-FFF2-40B4-BE49-F238E27FC236}">
                  <a16:creationId xmlns:a16="http://schemas.microsoft.com/office/drawing/2014/main" id="{BEA33ED2-DE00-41FE-B225-E09AC252487C}"/>
                </a:ext>
              </a:extLst>
            </p:cNvPr>
            <p:cNvGrpSpPr/>
            <p:nvPr/>
          </p:nvGrpSpPr>
          <p:grpSpPr>
            <a:xfrm>
              <a:off x="577894" y="9479215"/>
              <a:ext cx="4436791" cy="577199"/>
              <a:chOff x="0" y="0"/>
              <a:chExt cx="5915722" cy="769599"/>
            </a:xfrm>
          </p:grpSpPr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33DB64E1-8B6C-49AA-BD14-471AFDDE8F26}"/>
                  </a:ext>
                </a:extLst>
              </p:cNvPr>
              <p:cNvSpPr txBox="1"/>
              <p:nvPr/>
            </p:nvSpPr>
            <p:spPr>
              <a:xfrm>
                <a:off x="0" y="260484"/>
                <a:ext cx="5915722" cy="5091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359"/>
                  </a:lnSpc>
                </a:pPr>
                <a:r>
                  <a:rPr lang="en-US" sz="2000" dirty="0">
                    <a:latin typeface="Montserrat Light"/>
                  </a:rPr>
                  <a:t>Copyright </a:t>
                </a:r>
                <a:r>
                  <a:rPr lang="ko-KR" altLang="en-US" sz="2000" dirty="0">
                    <a:latin typeface="Montserrat Light"/>
                  </a:rPr>
                  <a:t>ⓒ </a:t>
                </a:r>
                <a:r>
                  <a:rPr lang="en-US" altLang="ko-KR" sz="2000" dirty="0">
                    <a:latin typeface="Montserrat Light"/>
                  </a:rPr>
                  <a:t>P-SEEK.com 2019</a:t>
                </a:r>
                <a:endParaRPr lang="en-US" sz="2000" dirty="0">
                  <a:latin typeface="Montserrat Light"/>
                </a:endParaRPr>
              </a:p>
            </p:txBody>
          </p:sp>
          <p:sp>
            <p:nvSpPr>
              <p:cNvPr id="13" name="AutoShape 5">
                <a:extLst>
                  <a:ext uri="{FF2B5EF4-FFF2-40B4-BE49-F238E27FC236}">
                    <a16:creationId xmlns:a16="http://schemas.microsoft.com/office/drawing/2014/main" id="{8EC27FF8-DF80-4E77-B653-401541F67802}"/>
                  </a:ext>
                </a:extLst>
              </p:cNvPr>
              <p:cNvSpPr/>
              <p:nvPr/>
            </p:nvSpPr>
            <p:spPr>
              <a:xfrm>
                <a:off x="0" y="0"/>
                <a:ext cx="3314079" cy="138135"/>
              </a:xfrm>
              <a:prstGeom prst="rect">
                <a:avLst/>
              </a:prstGeom>
              <a:solidFill>
                <a:srgbClr val="F8CF2C"/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6619" y="3009864"/>
            <a:ext cx="7545577" cy="63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4200" b="1" spc="294" dirty="0">
                <a:solidFill>
                  <a:srgbClr val="F8CF2C"/>
                </a:solidFill>
                <a:latin typeface="Montserrat"/>
              </a:rPr>
              <a:t>TABLE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2387" r="2387"/>
          <a:stretch>
            <a:fillRect/>
          </a:stretch>
        </p:blipFill>
        <p:spPr>
          <a:xfrm>
            <a:off x="6251916" y="1874266"/>
            <a:ext cx="13761344" cy="10133989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0DCFC0B8-9C64-4112-B747-1CF1CEFFC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724" y="2247900"/>
            <a:ext cx="8430467" cy="5486400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93E21EC-F4FE-4CC5-A5EE-7C98DD56F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02384"/>
              </p:ext>
            </p:extLst>
          </p:nvPr>
        </p:nvGraphicFramePr>
        <p:xfrm>
          <a:off x="1186704" y="4139335"/>
          <a:ext cx="5080824" cy="2779065"/>
        </p:xfrm>
        <a:graphic>
          <a:graphicData uri="http://schemas.openxmlformats.org/drawingml/2006/table">
            <a:tbl>
              <a:tblPr/>
              <a:tblGrid>
                <a:gridCol w="2260504">
                  <a:extLst>
                    <a:ext uri="{9D8B030D-6E8A-4147-A177-3AD203B41FA5}">
                      <a16:colId xmlns:a16="http://schemas.microsoft.com/office/drawing/2014/main" val="457226410"/>
                    </a:ext>
                  </a:extLst>
                </a:gridCol>
                <a:gridCol w="2820320">
                  <a:extLst>
                    <a:ext uri="{9D8B030D-6E8A-4147-A177-3AD203B41FA5}">
                      <a16:colId xmlns:a16="http://schemas.microsoft.com/office/drawing/2014/main" val="2488338506"/>
                    </a:ext>
                  </a:extLst>
                </a:gridCol>
              </a:tblGrid>
              <a:tr h="555813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b="0" dirty="0">
                          <a:solidFill>
                            <a:srgbClr val="FFFEE6"/>
                          </a:solidFill>
                        </a:rPr>
                        <a:t>ART_TBL</a:t>
                      </a:r>
                      <a:endParaRPr lang="ko-KR" altLang="en-US" b="0" dirty="0">
                        <a:solidFill>
                          <a:srgbClr val="FFFEE6"/>
                        </a:solidFill>
                      </a:endParaRPr>
                    </a:p>
                  </a:txBody>
                  <a:tcPr anchor="ctr">
                    <a:lnL w="28575" cmpd="sng">
                      <a:solidFill>
                        <a:srgbClr val="FFFEE6"/>
                      </a:solidFill>
                      <a:prstDash val="solid"/>
                    </a:lnL>
                    <a:lnR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rgbClr val="FFFEE6"/>
                      </a:solidFill>
                      <a:prstDash val="solid"/>
                    </a:lnT>
                    <a:lnB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b="0" dirty="0">
                          <a:solidFill>
                            <a:srgbClr val="FFFEE6"/>
                          </a:solidFill>
                        </a:rPr>
                        <a:t>작품 테이블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rgbClr val="FFFEE6"/>
                      </a:solidFill>
                      <a:prstDash val="solid"/>
                    </a:lnR>
                    <a:lnT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631812"/>
                  </a:ext>
                </a:extLst>
              </a:tr>
              <a:tr h="555813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b="0" dirty="0">
                          <a:solidFill>
                            <a:srgbClr val="FFFEE6"/>
                          </a:solidFill>
                        </a:rPr>
                        <a:t>USER_TBL</a:t>
                      </a:r>
                      <a:endParaRPr lang="ko-KR" altLang="en-US" b="0" dirty="0">
                        <a:solidFill>
                          <a:srgbClr val="FFFEE6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b="0" dirty="0">
                          <a:solidFill>
                            <a:srgbClr val="FFFEE6"/>
                          </a:solidFill>
                        </a:rPr>
                        <a:t>사용자 테이블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95623"/>
                  </a:ext>
                </a:extLst>
              </a:tr>
              <a:tr h="555813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b="0" dirty="0">
                          <a:solidFill>
                            <a:srgbClr val="FFFEE6"/>
                          </a:solidFill>
                        </a:rPr>
                        <a:t>PICK_TBL</a:t>
                      </a:r>
                      <a:endParaRPr lang="ko-KR" altLang="en-US" b="0" dirty="0">
                        <a:solidFill>
                          <a:srgbClr val="FFFEE6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b="0" dirty="0">
                          <a:solidFill>
                            <a:srgbClr val="FFFEE6"/>
                          </a:solidFill>
                        </a:rPr>
                        <a:t>좋아요 테이블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7041"/>
                  </a:ext>
                </a:extLst>
              </a:tr>
              <a:tr h="555813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b="0" dirty="0">
                          <a:solidFill>
                            <a:srgbClr val="FFFEE6"/>
                          </a:solidFill>
                        </a:rPr>
                        <a:t>TCK_TBL</a:t>
                      </a:r>
                      <a:endParaRPr lang="ko-KR" altLang="en-US" b="0" dirty="0">
                        <a:solidFill>
                          <a:srgbClr val="FFFEE6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b="0" dirty="0">
                          <a:solidFill>
                            <a:srgbClr val="FFFEE6"/>
                          </a:solidFill>
                        </a:rPr>
                        <a:t>이용권 테이블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06857"/>
                  </a:ext>
                </a:extLst>
              </a:tr>
              <a:tr h="555813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b="0" dirty="0">
                          <a:solidFill>
                            <a:srgbClr val="FFFEE6"/>
                          </a:solidFill>
                        </a:rPr>
                        <a:t>TCKREG_TBL</a:t>
                      </a:r>
                      <a:endParaRPr lang="ko-KR" altLang="en-US" b="0" dirty="0">
                        <a:solidFill>
                          <a:srgbClr val="FFFEE6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mpd="sng">
                      <a:solidFill>
                        <a:srgbClr val="FFFE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b="0" dirty="0">
                          <a:solidFill>
                            <a:srgbClr val="FFFEE6"/>
                          </a:solidFill>
                        </a:rPr>
                        <a:t>이용권 구매 테이블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E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74867"/>
                  </a:ext>
                </a:extLst>
              </a:tr>
            </a:tbl>
          </a:graphicData>
        </a:graphic>
      </p:graphicFrame>
      <p:grpSp>
        <p:nvGrpSpPr>
          <p:cNvPr id="24" name="Group 3">
            <a:extLst>
              <a:ext uri="{FF2B5EF4-FFF2-40B4-BE49-F238E27FC236}">
                <a16:creationId xmlns:a16="http://schemas.microsoft.com/office/drawing/2014/main" id="{3B5F79AC-6910-4CDD-88D1-1CEBFCB087A8}"/>
              </a:ext>
            </a:extLst>
          </p:cNvPr>
          <p:cNvGrpSpPr/>
          <p:nvPr/>
        </p:nvGrpSpPr>
        <p:grpSpPr>
          <a:xfrm>
            <a:off x="577894" y="9479215"/>
            <a:ext cx="4436791" cy="577199"/>
            <a:chOff x="0" y="0"/>
            <a:chExt cx="5915722" cy="769599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68634CD0-48B2-479B-940F-03CF2F7AAC70}"/>
                </a:ext>
              </a:extLst>
            </p:cNvPr>
            <p:cNvSpPr txBox="1"/>
            <p:nvPr/>
          </p:nvSpPr>
          <p:spPr>
            <a:xfrm>
              <a:off x="0" y="260484"/>
              <a:ext cx="5915722" cy="50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000" dirty="0">
                  <a:solidFill>
                    <a:srgbClr val="FFFEE6"/>
                  </a:solidFill>
                  <a:latin typeface="Montserrat Light"/>
                </a:rPr>
                <a:t>Copyright </a:t>
              </a:r>
              <a:r>
                <a:rPr lang="ko-KR" altLang="en-US" sz="2000" dirty="0">
                  <a:solidFill>
                    <a:srgbClr val="FFFEE6"/>
                  </a:solidFill>
                  <a:latin typeface="Montserrat Light"/>
                </a:rPr>
                <a:t>ⓒ </a:t>
              </a:r>
              <a:r>
                <a:rPr lang="en-US" altLang="ko-KR" sz="2000" dirty="0">
                  <a:solidFill>
                    <a:srgbClr val="FFFEE6"/>
                  </a:solidFill>
                  <a:latin typeface="Montserrat Light"/>
                </a:rPr>
                <a:t>P-SEEK.com 2019</a:t>
              </a:r>
              <a:endParaRPr lang="en-US" sz="200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8DBE67A7-9CBB-4FE0-BA07-7B2008F55B41}"/>
                </a:ext>
              </a:extLst>
            </p:cNvPr>
            <p:cNvSpPr/>
            <p:nvPr/>
          </p:nvSpPr>
          <p:spPr>
            <a:xfrm>
              <a:off x="0" y="0"/>
              <a:ext cx="3314079" cy="138135"/>
            </a:xfrm>
            <a:prstGeom prst="rect">
              <a:avLst/>
            </a:prstGeom>
            <a:solidFill>
              <a:srgbClr val="F8CF2C"/>
            </a:solidFill>
          </p:spPr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B9E27C-017D-4DEC-96DD-D59CBF192099}"/>
              </a:ext>
            </a:extLst>
          </p:cNvPr>
          <p:cNvGrpSpPr/>
          <p:nvPr/>
        </p:nvGrpSpPr>
        <p:grpSpPr>
          <a:xfrm>
            <a:off x="7391400" y="1790700"/>
            <a:ext cx="8430467" cy="6635386"/>
            <a:chOff x="7391400" y="1790700"/>
            <a:chExt cx="8430467" cy="6635386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B3D0E0A-7557-4D10-8856-5CED8642D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400" y="1790700"/>
              <a:ext cx="8430467" cy="663538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B30782F-9A62-489C-AD0C-19DB381DE11C}"/>
                </a:ext>
              </a:extLst>
            </p:cNvPr>
            <p:cNvSpPr/>
            <p:nvPr/>
          </p:nvSpPr>
          <p:spPr>
            <a:xfrm>
              <a:off x="11277600" y="2019300"/>
              <a:ext cx="2002260" cy="3352800"/>
            </a:xfrm>
            <a:prstGeom prst="rect">
              <a:avLst/>
            </a:prstGeom>
            <a:noFill/>
            <a:ln w="57150">
              <a:solidFill>
                <a:srgbClr val="FFA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54978C-F7B9-464F-858A-CB0866E8BE8D}"/>
                </a:ext>
              </a:extLst>
            </p:cNvPr>
            <p:cNvSpPr/>
            <p:nvPr/>
          </p:nvSpPr>
          <p:spPr>
            <a:xfrm>
              <a:off x="8142870" y="5534247"/>
              <a:ext cx="2296530" cy="2504853"/>
            </a:xfrm>
            <a:prstGeom prst="rect">
              <a:avLst/>
            </a:prstGeom>
            <a:noFill/>
            <a:ln w="57150">
              <a:solidFill>
                <a:srgbClr val="FFA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A2AFC0-FA19-45E6-89BF-37C2F69C9EF1}"/>
                </a:ext>
              </a:extLst>
            </p:cNvPr>
            <p:cNvSpPr/>
            <p:nvPr/>
          </p:nvSpPr>
          <p:spPr>
            <a:xfrm>
              <a:off x="7543800" y="2019300"/>
              <a:ext cx="1815321" cy="2733453"/>
            </a:xfrm>
            <a:prstGeom prst="rect">
              <a:avLst/>
            </a:prstGeom>
            <a:noFill/>
            <a:ln w="57150">
              <a:solidFill>
                <a:srgbClr val="FFA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562607E9-E487-47B3-AA42-F9B70E035E29}"/>
              </a:ext>
            </a:extLst>
          </p:cNvPr>
          <p:cNvSpPr txBox="1"/>
          <p:nvPr/>
        </p:nvSpPr>
        <p:spPr>
          <a:xfrm>
            <a:off x="873408" y="1021556"/>
            <a:ext cx="785876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dirty="0">
                <a:solidFill>
                  <a:srgbClr val="FFFEE6"/>
                </a:solidFill>
                <a:latin typeface="Montserrat"/>
              </a:rPr>
              <a:t>ER-Diagram</a:t>
            </a:r>
          </a:p>
        </p:txBody>
      </p:sp>
    </p:spTree>
    <p:extLst>
      <p:ext uri="{BB962C8B-B14F-4D97-AF65-F5344CB8AC3E}">
        <p14:creationId xmlns:p14="http://schemas.microsoft.com/office/powerpoint/2010/main" val="25204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5107</TotalTime>
  <Words>511</Words>
  <Application>Microsoft Office PowerPoint</Application>
  <PresentationFormat>사용자 지정</PresentationFormat>
  <Paragraphs>173</Paragraphs>
  <Slides>22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Montserrat</vt:lpstr>
      <vt:lpstr>Montserrat Light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mastering the art of selling</dc:title>
  <dc:creator>yoohyunji</dc:creator>
  <cp:lastModifiedBy>yoohyunji</cp:lastModifiedBy>
  <cp:revision>125</cp:revision>
  <dcterms:created xsi:type="dcterms:W3CDTF">2006-08-16T00:00:00Z</dcterms:created>
  <dcterms:modified xsi:type="dcterms:W3CDTF">2019-06-09T10:48:50Z</dcterms:modified>
  <dc:identifier>DADZnX3D0Ws</dc:identifier>
</cp:coreProperties>
</file>